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55" r:id="rId2"/>
    <p:sldId id="624" r:id="rId3"/>
    <p:sldId id="625" r:id="rId4"/>
    <p:sldId id="952" r:id="rId5"/>
    <p:sldId id="842" r:id="rId6"/>
    <p:sldId id="626" r:id="rId7"/>
    <p:sldId id="491" r:id="rId8"/>
    <p:sldId id="848" r:id="rId9"/>
    <p:sldId id="843" r:id="rId10"/>
    <p:sldId id="855" r:id="rId11"/>
    <p:sldId id="856" r:id="rId12"/>
    <p:sldId id="926" r:id="rId13"/>
    <p:sldId id="927" r:id="rId14"/>
    <p:sldId id="928" r:id="rId15"/>
    <p:sldId id="846" r:id="rId16"/>
    <p:sldId id="909" r:id="rId17"/>
    <p:sldId id="903" r:id="rId18"/>
    <p:sldId id="904" r:id="rId19"/>
    <p:sldId id="860" r:id="rId20"/>
    <p:sldId id="861" r:id="rId21"/>
    <p:sldId id="863" r:id="rId22"/>
    <p:sldId id="845" r:id="rId23"/>
    <p:sldId id="864" r:id="rId24"/>
    <p:sldId id="951" r:id="rId25"/>
    <p:sldId id="930" r:id="rId26"/>
    <p:sldId id="931" r:id="rId27"/>
    <p:sldId id="929" r:id="rId28"/>
    <p:sldId id="932" r:id="rId29"/>
    <p:sldId id="934" r:id="rId30"/>
    <p:sldId id="935" r:id="rId31"/>
    <p:sldId id="950" r:id="rId32"/>
    <p:sldId id="871" r:id="rId33"/>
    <p:sldId id="940" r:id="rId34"/>
    <p:sldId id="941" r:id="rId35"/>
    <p:sldId id="942" r:id="rId36"/>
    <p:sldId id="872" r:id="rId37"/>
    <p:sldId id="907" r:id="rId38"/>
    <p:sldId id="874" r:id="rId39"/>
    <p:sldId id="906" r:id="rId40"/>
    <p:sldId id="877" r:id="rId41"/>
    <p:sldId id="958" r:id="rId42"/>
    <p:sldId id="879" r:id="rId43"/>
    <p:sldId id="936" r:id="rId44"/>
    <p:sldId id="888" r:id="rId45"/>
    <p:sldId id="937" r:id="rId46"/>
    <p:sldId id="938" r:id="rId47"/>
    <p:sldId id="939" r:id="rId48"/>
    <p:sldId id="943" r:id="rId49"/>
    <p:sldId id="944" r:id="rId50"/>
    <p:sldId id="945" r:id="rId51"/>
    <p:sldId id="946" r:id="rId52"/>
    <p:sldId id="956" r:id="rId53"/>
    <p:sldId id="953" r:id="rId54"/>
    <p:sldId id="954" r:id="rId55"/>
    <p:sldId id="955" r:id="rId56"/>
    <p:sldId id="957" r:id="rId57"/>
    <p:sldId id="947" r:id="rId58"/>
    <p:sldId id="948" r:id="rId59"/>
    <p:sldId id="949" r:id="rId60"/>
  </p:sldIdLst>
  <p:sldSz cx="9906000" cy="6858000" type="A4"/>
  <p:notesSz cx="7010400" cy="92964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1CCE6EA-E98C-1942-AECE-B434E856CC79}">
          <p14:sldIdLst>
            <p14:sldId id="355"/>
            <p14:sldId id="624"/>
            <p14:sldId id="625"/>
            <p14:sldId id="952"/>
            <p14:sldId id="842"/>
            <p14:sldId id="626"/>
            <p14:sldId id="491"/>
            <p14:sldId id="848"/>
            <p14:sldId id="843"/>
            <p14:sldId id="855"/>
            <p14:sldId id="856"/>
            <p14:sldId id="926"/>
            <p14:sldId id="927"/>
            <p14:sldId id="928"/>
            <p14:sldId id="846"/>
            <p14:sldId id="909"/>
            <p14:sldId id="903"/>
            <p14:sldId id="904"/>
            <p14:sldId id="860"/>
            <p14:sldId id="861"/>
            <p14:sldId id="863"/>
            <p14:sldId id="845"/>
            <p14:sldId id="864"/>
            <p14:sldId id="951"/>
            <p14:sldId id="930"/>
            <p14:sldId id="931"/>
            <p14:sldId id="929"/>
            <p14:sldId id="932"/>
            <p14:sldId id="934"/>
            <p14:sldId id="935"/>
            <p14:sldId id="950"/>
            <p14:sldId id="871"/>
            <p14:sldId id="940"/>
            <p14:sldId id="941"/>
            <p14:sldId id="942"/>
            <p14:sldId id="872"/>
            <p14:sldId id="907"/>
            <p14:sldId id="874"/>
            <p14:sldId id="906"/>
            <p14:sldId id="877"/>
            <p14:sldId id="958"/>
            <p14:sldId id="879"/>
            <p14:sldId id="936"/>
            <p14:sldId id="888"/>
            <p14:sldId id="937"/>
            <p14:sldId id="938"/>
            <p14:sldId id="939"/>
            <p14:sldId id="943"/>
            <p14:sldId id="944"/>
            <p14:sldId id="945"/>
            <p14:sldId id="946"/>
            <p14:sldId id="956"/>
            <p14:sldId id="953"/>
            <p14:sldId id="954"/>
            <p14:sldId id="955"/>
            <p14:sldId id="957"/>
            <p14:sldId id="947"/>
            <p14:sldId id="948"/>
            <p14:sldId id="949"/>
          </p14:sldIdLst>
        </p14:section>
        <p14:section name="Sección sin título" id="{5AF13709-1008-4F07-BDB5-CC2A9CFAD03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817">
          <p15:clr>
            <a:srgbClr val="A4A3A4"/>
          </p15:clr>
        </p15:guide>
        <p15:guide id="4" orient="horz" pos="2976">
          <p15:clr>
            <a:srgbClr val="A4A3A4"/>
          </p15:clr>
        </p15:guide>
        <p15:guide id="5" orient="horz" pos="1435">
          <p15:clr>
            <a:srgbClr val="A4A3A4"/>
          </p15:clr>
        </p15:guide>
        <p15:guide id="6" orient="horz" pos="1047">
          <p15:clr>
            <a:srgbClr val="A4A3A4"/>
          </p15:clr>
        </p15:guide>
        <p15:guide id="7" orient="horz" pos="2457">
          <p15:clr>
            <a:srgbClr val="A4A3A4"/>
          </p15:clr>
        </p15:guide>
        <p15:guide id="8" orient="horz" pos="1552">
          <p15:clr>
            <a:srgbClr val="A4A3A4"/>
          </p15:clr>
        </p15:guide>
        <p15:guide id="9" pos="327">
          <p15:clr>
            <a:srgbClr val="A4A3A4"/>
          </p15:clr>
        </p15:guide>
        <p15:guide id="10" pos="5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61B"/>
    <a:srgbClr val="073A7E"/>
    <a:srgbClr val="8EC02F"/>
    <a:srgbClr val="5C1867"/>
    <a:srgbClr val="0092D2"/>
    <a:srgbClr val="FF6600"/>
    <a:srgbClr val="F5B71D"/>
    <a:srgbClr val="F2B01E"/>
    <a:srgbClr val="D22D7A"/>
    <a:srgbClr val="CC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41" autoAdjust="0"/>
    <p:restoredTop sz="84698" autoAdjust="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3120"/>
        <p:guide orient="horz" pos="3817"/>
        <p:guide orient="horz" pos="2976"/>
        <p:guide orient="horz" pos="1435"/>
        <p:guide orient="horz" pos="1047"/>
        <p:guide orient="horz" pos="2457"/>
        <p:guide orient="horz" pos="1552"/>
        <p:guide pos="327"/>
        <p:guide pos="5914"/>
      </p:guideLst>
    </p:cSldViewPr>
  </p:slideViewPr>
  <p:outlineViewPr>
    <p:cViewPr>
      <p:scale>
        <a:sx n="33" d="100"/>
        <a:sy n="33" d="100"/>
      </p:scale>
      <p:origin x="0" y="65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ESTEBAN\1sistematico\ENERO\graficos%20enero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OCTUBRE15\@@RED_salida_temporaria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OCTUBRE15\@@RED_salida_temporaria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OCTUBRE15\@@RED_salida_temporaria1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OCTUBRE15\@@RED_salida_temporaria1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OCTUBRE15\@@RED_salida_temporaria1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OCTUBRE15\@@RED_salida_temporaria1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OCTUBRE15\@@RED_salida_temporaria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ESTEBAN\1sistematico\septiembre15\TENDENCIAS%20sep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OCTUBRE15\@@RED_salida_temporaria1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encuestas\vid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Hoja5!$E$43</c:f>
              <c:strCache>
                <c:ptCount val="1"/>
                <c:pt idx="0">
                  <c:v>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9"/>
              <c:layout>
                <c:manualLayout>
                  <c:x val="-2.6950999009622011E-2"/>
                  <c:y val="5.896629794223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81599922608355E-2"/>
                  <c:y val="5.255603991420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Hoja5!$D$44:$D$54</c:f>
              <c:strCache>
                <c:ptCount val="11"/>
                <c:pt idx="0">
                  <c:v>  Impuesto a la ganancia</c:v>
                </c:pt>
                <c:pt idx="1">
                  <c:v>  Cepo al dólar</c:v>
                </c:pt>
                <c:pt idx="2">
                  <c:v>  Retenciones </c:v>
                </c:pt>
                <c:pt idx="3">
                  <c:v>  Restricciones a la exportación </c:v>
                </c:pt>
                <c:pt idx="4">
                  <c:v>  Planes sociales </c:v>
                </c:pt>
                <c:pt idx="5">
                  <c:v> no negociar con los fondos</c:v>
                </c:pt>
                <c:pt idx="6">
                  <c:v>Futbol para Todos</c:v>
                </c:pt>
                <c:pt idx="7">
                  <c:v> Asignacion Universal </c:v>
                </c:pt>
                <c:pt idx="8">
                  <c:v>Alianzas con Rusia y Venezuela</c:v>
                </c:pt>
                <c:pt idx="9">
                  <c:v> Subsidios transporte y de energía</c:v>
                </c:pt>
                <c:pt idx="10">
                  <c:v>  Alentar el consumo  </c:v>
                </c:pt>
              </c:strCache>
            </c:strRef>
          </c:cat>
          <c:val>
            <c:numRef>
              <c:f>Hoja5!$E$44:$E$54</c:f>
              <c:numCache>
                <c:formatCode>General</c:formatCode>
                <c:ptCount val="11"/>
                <c:pt idx="0">
                  <c:v>39.5</c:v>
                </c:pt>
                <c:pt idx="1">
                  <c:v>26.9</c:v>
                </c:pt>
                <c:pt idx="2">
                  <c:v>23.1</c:v>
                </c:pt>
                <c:pt idx="3">
                  <c:v>28.9</c:v>
                </c:pt>
                <c:pt idx="4">
                  <c:v>17.899999999999999</c:v>
                </c:pt>
                <c:pt idx="5">
                  <c:v>20.3</c:v>
                </c:pt>
                <c:pt idx="6">
                  <c:v>13</c:v>
                </c:pt>
                <c:pt idx="7">
                  <c:v>7.8</c:v>
                </c:pt>
                <c:pt idx="8">
                  <c:v>10.7</c:v>
                </c:pt>
                <c:pt idx="9">
                  <c:v>16.2</c:v>
                </c:pt>
                <c:pt idx="10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Hoja5!$F$43</c:f>
              <c:strCache>
                <c:ptCount val="1"/>
                <c:pt idx="0">
                  <c:v>MACRI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5B71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Hoja5!$D$44:$D$54</c:f>
              <c:strCache>
                <c:ptCount val="11"/>
                <c:pt idx="0">
                  <c:v>  Impuesto a la ganancia</c:v>
                </c:pt>
                <c:pt idx="1">
                  <c:v>  Cepo al dólar</c:v>
                </c:pt>
                <c:pt idx="2">
                  <c:v>  Retenciones </c:v>
                </c:pt>
                <c:pt idx="3">
                  <c:v>  Restricciones a la exportación </c:v>
                </c:pt>
                <c:pt idx="4">
                  <c:v>  Planes sociales </c:v>
                </c:pt>
                <c:pt idx="5">
                  <c:v> no negociar con los fondos</c:v>
                </c:pt>
                <c:pt idx="6">
                  <c:v>Futbol para Todos</c:v>
                </c:pt>
                <c:pt idx="7">
                  <c:v> Asignacion Universal </c:v>
                </c:pt>
                <c:pt idx="8">
                  <c:v>Alianzas con Rusia y Venezuela</c:v>
                </c:pt>
                <c:pt idx="9">
                  <c:v> Subsidios transporte y de energía</c:v>
                </c:pt>
                <c:pt idx="10">
                  <c:v>  Alentar el consumo  </c:v>
                </c:pt>
              </c:strCache>
            </c:strRef>
          </c:cat>
          <c:val>
            <c:numRef>
              <c:f>Hoja5!$F$44:$F$54</c:f>
              <c:numCache>
                <c:formatCode>General</c:formatCode>
                <c:ptCount val="11"/>
                <c:pt idx="0">
                  <c:v>82.7</c:v>
                </c:pt>
                <c:pt idx="1">
                  <c:v>86</c:v>
                </c:pt>
                <c:pt idx="2">
                  <c:v>83.6</c:v>
                </c:pt>
                <c:pt idx="3">
                  <c:v>87.6</c:v>
                </c:pt>
                <c:pt idx="4">
                  <c:v>72.599999999999994</c:v>
                </c:pt>
                <c:pt idx="5">
                  <c:v>75.900000000000006</c:v>
                </c:pt>
                <c:pt idx="6">
                  <c:v>76.7</c:v>
                </c:pt>
                <c:pt idx="7">
                  <c:v>52.1</c:v>
                </c:pt>
                <c:pt idx="8">
                  <c:v>62.5</c:v>
                </c:pt>
                <c:pt idx="9">
                  <c:v>65.900000000000006</c:v>
                </c:pt>
                <c:pt idx="10">
                  <c:v>51.6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Hoja5!$G$43</c:f>
              <c:strCache>
                <c:ptCount val="1"/>
                <c:pt idx="0">
                  <c:v>ENCUESTADO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Hoja5!$D$44:$D$54</c:f>
              <c:strCache>
                <c:ptCount val="11"/>
                <c:pt idx="0">
                  <c:v>  Impuesto a la ganancia</c:v>
                </c:pt>
                <c:pt idx="1">
                  <c:v>  Cepo al dólar</c:v>
                </c:pt>
                <c:pt idx="2">
                  <c:v>  Retenciones </c:v>
                </c:pt>
                <c:pt idx="3">
                  <c:v>  Restricciones a la exportación </c:v>
                </c:pt>
                <c:pt idx="4">
                  <c:v>  Planes sociales </c:v>
                </c:pt>
                <c:pt idx="5">
                  <c:v> no negociar con los fondos</c:v>
                </c:pt>
                <c:pt idx="6">
                  <c:v>Futbol para Todos</c:v>
                </c:pt>
                <c:pt idx="7">
                  <c:v> Asignacion Universal </c:v>
                </c:pt>
                <c:pt idx="8">
                  <c:v>Alianzas con Rusia y Venezuela</c:v>
                </c:pt>
                <c:pt idx="9">
                  <c:v> Subsidios transporte y de energía</c:v>
                </c:pt>
                <c:pt idx="10">
                  <c:v>  Alentar el consumo  </c:v>
                </c:pt>
              </c:strCache>
            </c:strRef>
          </c:cat>
          <c:val>
            <c:numRef>
              <c:f>Hoja5!$G$44:$G$54</c:f>
              <c:numCache>
                <c:formatCode>General</c:formatCode>
                <c:ptCount val="11"/>
                <c:pt idx="0">
                  <c:v>83.4</c:v>
                </c:pt>
                <c:pt idx="1">
                  <c:v>75</c:v>
                </c:pt>
                <c:pt idx="2">
                  <c:v>70.099999999999994</c:v>
                </c:pt>
                <c:pt idx="3">
                  <c:v>69.2</c:v>
                </c:pt>
                <c:pt idx="4">
                  <c:v>64.8</c:v>
                </c:pt>
                <c:pt idx="5">
                  <c:v>58.1</c:v>
                </c:pt>
                <c:pt idx="6">
                  <c:v>50.9</c:v>
                </c:pt>
                <c:pt idx="7">
                  <c:v>42.5</c:v>
                </c:pt>
                <c:pt idx="8">
                  <c:v>41.7</c:v>
                </c:pt>
                <c:pt idx="9">
                  <c:v>33.299999999999997</c:v>
                </c:pt>
                <c:pt idx="10">
                  <c:v>30.4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39680"/>
        <c:axId val="1858539136"/>
      </c:lineChart>
      <c:catAx>
        <c:axId val="185853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39136"/>
        <c:crosses val="autoZero"/>
        <c:auto val="1"/>
        <c:lblAlgn val="ctr"/>
        <c:lblOffset val="100"/>
        <c:noMultiLvlLbl val="0"/>
      </c:catAx>
      <c:valAx>
        <c:axId val="185853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39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08871391076111E-2"/>
          <c:y val="6.3333410757283659E-2"/>
          <c:w val="0.90155779527559055"/>
          <c:h val="0.857800695267073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EC02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92D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Hoja1!$B$680:$B$682</c:f>
              <c:strCache>
                <c:ptCount val="3"/>
                <c:pt idx="0">
                  <c:v>Logrará acordar</c:v>
                </c:pt>
                <c:pt idx="1">
                  <c:v>No le dejaran gobernar</c:v>
                </c:pt>
                <c:pt idx="2">
                  <c:v>Ns/Nc</c:v>
                </c:pt>
              </c:strCache>
            </c:strRef>
          </c:cat>
          <c:val>
            <c:numRef>
              <c:f>Hoja1!$C$680:$C$682</c:f>
              <c:numCache>
                <c:formatCode>General</c:formatCode>
                <c:ptCount val="3"/>
                <c:pt idx="0">
                  <c:v>58.1</c:v>
                </c:pt>
                <c:pt idx="1">
                  <c:v>29.3</c:v>
                </c:pt>
                <c:pt idx="2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534784"/>
        <c:axId val="1858535328"/>
      </c:barChart>
      <c:catAx>
        <c:axId val="185853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35328"/>
        <c:crosses val="autoZero"/>
        <c:auto val="1"/>
        <c:lblAlgn val="ctr"/>
        <c:lblOffset val="100"/>
        <c:noMultiLvlLbl val="0"/>
      </c:catAx>
      <c:valAx>
        <c:axId val="185853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3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Hoja6!$G$107</c:f>
              <c:strCache>
                <c:ptCount val="1"/>
                <c:pt idx="0">
                  <c:v>No lo dejaran gobernar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3"/>
              <c:layout>
                <c:manualLayout>
                  <c:x val="-2.4802695489874075E-2"/>
                  <c:y val="5.0174540586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Hoja6!$H$106:$L$106</c:f>
              <c:strCache>
                <c:ptCount val="5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  <c:pt idx="4">
                  <c:v>OCTUBRE</c:v>
                </c:pt>
              </c:strCache>
            </c:strRef>
          </c:cat>
          <c:val>
            <c:numRef>
              <c:f>Hoja6!$H$107:$L$107</c:f>
              <c:numCache>
                <c:formatCode>General</c:formatCode>
                <c:ptCount val="5"/>
                <c:pt idx="0">
                  <c:v>42</c:v>
                </c:pt>
                <c:pt idx="1">
                  <c:v>45</c:v>
                </c:pt>
                <c:pt idx="2">
                  <c:v>45.4</c:v>
                </c:pt>
                <c:pt idx="3">
                  <c:v>37</c:v>
                </c:pt>
                <c:pt idx="4">
                  <c:v>29.3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Hoja6!$G$108</c:f>
              <c:strCache>
                <c:ptCount val="1"/>
                <c:pt idx="0">
                  <c:v>Logrará acordar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1"/>
              <c:layout>
                <c:manualLayout>
                  <c:x val="-3.6044338517533955E-2"/>
                  <c:y val="-5.0174276410788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052013742455397E-2"/>
                  <c:y val="-4.8303915658353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Hoja6!$H$106:$L$106</c:f>
              <c:strCache>
                <c:ptCount val="5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  <c:pt idx="4">
                  <c:v>OCTUBRE</c:v>
                </c:pt>
              </c:strCache>
            </c:strRef>
          </c:cat>
          <c:val>
            <c:numRef>
              <c:f>Hoja6!$H$108:$L$108</c:f>
              <c:numCache>
                <c:formatCode>General</c:formatCode>
                <c:ptCount val="5"/>
                <c:pt idx="0">
                  <c:v>39.5</c:v>
                </c:pt>
                <c:pt idx="1">
                  <c:v>32.200000000000003</c:v>
                </c:pt>
                <c:pt idx="2">
                  <c:v>39.299999999999997</c:v>
                </c:pt>
                <c:pt idx="3">
                  <c:v>43.2</c:v>
                </c:pt>
                <c:pt idx="4">
                  <c:v>58.1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Hoja6!$G$109</c:f>
              <c:strCache>
                <c:ptCount val="1"/>
                <c:pt idx="0">
                  <c:v>Ns Nc 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dLbl>
              <c:idx val="1"/>
              <c:layout>
                <c:manualLayout>
                  <c:x val="-3.0593028642734745E-2"/>
                  <c:y val="7.1789095162792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Hoja6!$H$106:$L$106</c:f>
              <c:strCache>
                <c:ptCount val="5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  <c:pt idx="4">
                  <c:v>OCTUBRE</c:v>
                </c:pt>
              </c:strCache>
            </c:strRef>
          </c:cat>
          <c:val>
            <c:numRef>
              <c:f>Hoja6!$H$109:$L$109</c:f>
              <c:numCache>
                <c:formatCode>General</c:formatCode>
                <c:ptCount val="5"/>
                <c:pt idx="0">
                  <c:v>18.399999999999999</c:v>
                </c:pt>
                <c:pt idx="1">
                  <c:v>22.9</c:v>
                </c:pt>
                <c:pt idx="2">
                  <c:v>15.4</c:v>
                </c:pt>
                <c:pt idx="3">
                  <c:v>19.8</c:v>
                </c:pt>
                <c:pt idx="4">
                  <c:v>12.6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40224"/>
        <c:axId val="1858536960"/>
      </c:lineChart>
      <c:catAx>
        <c:axId val="185854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36960"/>
        <c:crosses val="autoZero"/>
        <c:auto val="1"/>
        <c:lblAlgn val="ctr"/>
        <c:lblOffset val="100"/>
        <c:noMultiLvlLbl val="0"/>
      </c:catAx>
      <c:valAx>
        <c:axId val="185853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402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2D2"/>
              </a:solidFill>
            </c:spPr>
          </c:dPt>
          <c:dPt>
            <c:idx val="2"/>
            <c:invertIfNegative val="0"/>
            <c:bubble3D val="0"/>
            <c:spPr>
              <a:solidFill>
                <a:srgbClr val="8EC02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Hoja1!$B$685:$B$687</c:f>
              <c:strCache>
                <c:ptCount val="3"/>
                <c:pt idx="0">
                  <c:v>Daniel Scioli</c:v>
                </c:pt>
                <c:pt idx="1">
                  <c:v>Cristina Kirchner</c:v>
                </c:pt>
                <c:pt idx="2">
                  <c:v>Ns/Nc</c:v>
                </c:pt>
              </c:strCache>
            </c:strRef>
          </c:cat>
          <c:val>
            <c:numRef>
              <c:f>Hoja1!$C$685:$C$687</c:f>
              <c:numCache>
                <c:formatCode>General</c:formatCode>
                <c:ptCount val="3"/>
                <c:pt idx="0">
                  <c:v>40.9</c:v>
                </c:pt>
                <c:pt idx="1">
                  <c:v>49.7</c:v>
                </c:pt>
                <c:pt idx="2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541312"/>
        <c:axId val="1858541856"/>
      </c:barChart>
      <c:catAx>
        <c:axId val="185854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41856"/>
        <c:crosses val="autoZero"/>
        <c:auto val="1"/>
        <c:lblAlgn val="ctr"/>
        <c:lblOffset val="100"/>
        <c:noMultiLvlLbl val="0"/>
      </c:catAx>
      <c:valAx>
        <c:axId val="185854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4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Hoja6!$G$135</c:f>
              <c:strCache>
                <c:ptCount val="1"/>
                <c:pt idx="0">
                  <c:v>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4"/>
              <c:layout>
                <c:manualLayout>
                  <c:x val="3.5462680573988986E-3"/>
                  <c:y val="1.7402589621508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Hoja6!$H$134:$L$134</c:f>
              <c:strCache>
                <c:ptCount val="5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  <c:pt idx="4">
                  <c:v>OCTUBRE</c:v>
                </c:pt>
              </c:strCache>
            </c:strRef>
          </c:cat>
          <c:val>
            <c:numRef>
              <c:f>Hoja6!$H$135:$L$135</c:f>
              <c:numCache>
                <c:formatCode>General</c:formatCode>
                <c:ptCount val="5"/>
                <c:pt idx="0">
                  <c:v>30.2</c:v>
                </c:pt>
                <c:pt idx="1">
                  <c:v>23.4</c:v>
                </c:pt>
                <c:pt idx="2">
                  <c:v>32.200000000000003</c:v>
                </c:pt>
                <c:pt idx="3">
                  <c:v>38.299999999999997</c:v>
                </c:pt>
                <c:pt idx="4">
                  <c:v>40.9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Hoja6!$G$136</c:f>
              <c:strCache>
                <c:ptCount val="1"/>
                <c:pt idx="0">
                  <c:v>Cristina Kirchner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dLbl>
              <c:idx val="4"/>
              <c:layout>
                <c:manualLayout>
                  <c:x val="2.6587908099748024E-3"/>
                  <c:y val="3.3694224405768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Hoja6!$H$134:$L$134</c:f>
              <c:strCache>
                <c:ptCount val="5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  <c:pt idx="4">
                  <c:v>OCTUBRE</c:v>
                </c:pt>
              </c:strCache>
            </c:strRef>
          </c:cat>
          <c:val>
            <c:numRef>
              <c:f>Hoja6!$H$136:$L$136</c:f>
              <c:numCache>
                <c:formatCode>General</c:formatCode>
                <c:ptCount val="5"/>
                <c:pt idx="0">
                  <c:v>57.8</c:v>
                </c:pt>
                <c:pt idx="1">
                  <c:v>64.8</c:v>
                </c:pt>
                <c:pt idx="2">
                  <c:v>63.4</c:v>
                </c:pt>
                <c:pt idx="3">
                  <c:v>57.5</c:v>
                </c:pt>
                <c:pt idx="4">
                  <c:v>47.9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Hoja6!$G$137</c:f>
              <c:strCache>
                <c:ptCount val="1"/>
                <c:pt idx="0">
                  <c:v>Ns Nc 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Hoja6!$H$134:$L$134</c:f>
              <c:strCache>
                <c:ptCount val="5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  <c:pt idx="4">
                  <c:v>OCTUBRE</c:v>
                </c:pt>
              </c:strCache>
            </c:strRef>
          </c:cat>
          <c:val>
            <c:numRef>
              <c:f>Hoja6!$H$137:$L$137</c:f>
              <c:numCache>
                <c:formatCode>General</c:formatCode>
                <c:ptCount val="5"/>
                <c:pt idx="0">
                  <c:v>12</c:v>
                </c:pt>
                <c:pt idx="1">
                  <c:v>11.9</c:v>
                </c:pt>
                <c:pt idx="2">
                  <c:v>4.3</c:v>
                </c:pt>
                <c:pt idx="3">
                  <c:v>4.2</c:v>
                </c:pt>
                <c:pt idx="4">
                  <c:v>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676416"/>
        <c:axId val="1863430848"/>
      </c:lineChart>
      <c:catAx>
        <c:axId val="158967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3430848"/>
        <c:crosses val="autoZero"/>
        <c:auto val="1"/>
        <c:lblAlgn val="ctr"/>
        <c:lblOffset val="100"/>
        <c:noMultiLvlLbl val="0"/>
      </c:catAx>
      <c:valAx>
        <c:axId val="186343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96764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5D61B"/>
              </a:solidFill>
            </c:spPr>
          </c:dPt>
          <c:dPt>
            <c:idx val="2"/>
            <c:invertIfNegative val="0"/>
            <c:bubble3D val="0"/>
            <c:spPr>
              <a:solidFill>
                <a:srgbClr val="8EC02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Hoja1!$B$675:$B$677</c:f>
              <c:strCache>
                <c:ptCount val="3"/>
                <c:pt idx="0">
                  <c:v>Daniel Scioli</c:v>
                </c:pt>
                <c:pt idx="1">
                  <c:v>Mauricio Macri</c:v>
                </c:pt>
                <c:pt idx="2">
                  <c:v>Ns/Nc</c:v>
                </c:pt>
              </c:strCache>
            </c:strRef>
          </c:cat>
          <c:val>
            <c:numRef>
              <c:f>Hoja1!$C$675:$C$677</c:f>
              <c:numCache>
                <c:formatCode>General</c:formatCode>
                <c:ptCount val="3"/>
                <c:pt idx="0">
                  <c:v>44.5</c:v>
                </c:pt>
                <c:pt idx="1">
                  <c:v>39.5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431392"/>
        <c:axId val="1863427584"/>
      </c:barChart>
      <c:catAx>
        <c:axId val="186343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3427584"/>
        <c:crosses val="autoZero"/>
        <c:auto val="1"/>
        <c:lblAlgn val="ctr"/>
        <c:lblOffset val="100"/>
        <c:noMultiLvlLbl val="0"/>
      </c:catAx>
      <c:valAx>
        <c:axId val="186342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343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EC02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92D2"/>
              </a:solidFill>
            </c:spPr>
          </c:dPt>
          <c:dLbls>
            <c:dLbl>
              <c:idx val="0"/>
              <c:layout>
                <c:manualLayout>
                  <c:x val="0"/>
                  <c:y val="3.205848275026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Hoja1!$B$700:$B$702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Hoja1!$C$700:$C$702</c:f>
              <c:numCache>
                <c:formatCode>General</c:formatCode>
                <c:ptCount val="3"/>
                <c:pt idx="0">
                  <c:v>93.2</c:v>
                </c:pt>
                <c:pt idx="1">
                  <c:v>4.4000000000000004</c:v>
                </c:pt>
                <c:pt idx="2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435744"/>
        <c:axId val="1863428128"/>
      </c:barChart>
      <c:catAx>
        <c:axId val="186343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3428128"/>
        <c:crosses val="autoZero"/>
        <c:auto val="1"/>
        <c:lblAlgn val="ctr"/>
        <c:lblOffset val="100"/>
        <c:noMultiLvlLbl val="0"/>
      </c:catAx>
      <c:valAx>
        <c:axId val="186342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343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5D61B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8EC02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92D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'1'!$B$704:$B$707</c:f>
              <c:strCache>
                <c:ptCount val="4"/>
                <c:pt idx="0">
                  <c:v>Mauricio Macri</c:v>
                </c:pt>
                <c:pt idx="1">
                  <c:v>Daniel Scioli</c:v>
                </c:pt>
                <c:pt idx="2">
                  <c:v>No sabe</c:v>
                </c:pt>
                <c:pt idx="3">
                  <c:v>En blanco</c:v>
                </c:pt>
              </c:strCache>
            </c:strRef>
          </c:cat>
          <c:val>
            <c:numRef>
              <c:f>'1'!$C$704:$C$707</c:f>
              <c:numCache>
                <c:formatCode>General</c:formatCode>
                <c:ptCount val="4"/>
                <c:pt idx="0">
                  <c:v>46.3</c:v>
                </c:pt>
                <c:pt idx="1">
                  <c:v>42.2</c:v>
                </c:pt>
                <c:pt idx="2">
                  <c:v>7.1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433024"/>
        <c:axId val="1863428672"/>
      </c:barChart>
      <c:catAx>
        <c:axId val="186343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3428672"/>
        <c:crosses val="autoZero"/>
        <c:auto val="1"/>
        <c:lblAlgn val="ctr"/>
        <c:lblOffset val="100"/>
        <c:noMultiLvlLbl val="0"/>
      </c:catAx>
      <c:valAx>
        <c:axId val="186342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343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5D61B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Lbls>
            <c:dLbl>
              <c:idx val="1"/>
              <c:layout>
                <c:manualLayout>
                  <c:x val="1.4610573568552064E-3"/>
                  <c:y val="-2.61133783257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Hoja1!$C$708:$C$709</c:f>
              <c:strCache>
                <c:ptCount val="2"/>
                <c:pt idx="0">
                  <c:v>Mauricio Macri</c:v>
                </c:pt>
                <c:pt idx="1">
                  <c:v>Daniel Scioli</c:v>
                </c:pt>
              </c:strCache>
            </c:strRef>
          </c:cat>
          <c:val>
            <c:numRef>
              <c:f>Hoja1!$D$708:$D$709</c:f>
              <c:numCache>
                <c:formatCode>0.00</c:formatCode>
                <c:ptCount val="2"/>
                <c:pt idx="0">
                  <c:v>51.731843575418992</c:v>
                </c:pt>
                <c:pt idx="1">
                  <c:v>48.268156424581008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434112"/>
        <c:axId val="1863436288"/>
      </c:barChart>
      <c:catAx>
        <c:axId val="186343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3436288"/>
        <c:crosses val="autoZero"/>
        <c:auto val="1"/>
        <c:lblAlgn val="ctr"/>
        <c:lblOffset val="100"/>
        <c:noMultiLvlLbl val="0"/>
      </c:catAx>
      <c:valAx>
        <c:axId val="1863436288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86343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2D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5D61B"/>
              </a:solidFill>
            </c:spPr>
          </c:dPt>
          <c:dPt>
            <c:idx val="2"/>
            <c:invertIfNegative val="0"/>
            <c:bubble3D val="0"/>
            <c:spPr>
              <a:solidFill>
                <a:srgbClr val="8EC02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'1'!$B$710:$B$712</c:f>
              <c:strCache>
                <c:ptCount val="3"/>
                <c:pt idx="0">
                  <c:v>Continuador del gobierno</c:v>
                </c:pt>
                <c:pt idx="1">
                  <c:v>Opositor</c:v>
                </c:pt>
                <c:pt idx="2">
                  <c:v>Ns/nc</c:v>
                </c:pt>
              </c:strCache>
            </c:strRef>
          </c:cat>
          <c:val>
            <c:numRef>
              <c:f>'1'!$C$710:$C$712</c:f>
              <c:numCache>
                <c:formatCode>General</c:formatCode>
                <c:ptCount val="3"/>
                <c:pt idx="0">
                  <c:v>18.2</c:v>
                </c:pt>
                <c:pt idx="1">
                  <c:v>30.3</c:v>
                </c:pt>
                <c:pt idx="2">
                  <c:v>51.5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441184"/>
        <c:axId val="1863445536"/>
      </c:barChart>
      <c:catAx>
        <c:axId val="186344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3445536"/>
        <c:crosses val="autoZero"/>
        <c:auto val="1"/>
        <c:lblAlgn val="ctr"/>
        <c:lblOffset val="100"/>
        <c:noMultiLvlLbl val="0"/>
      </c:catAx>
      <c:valAx>
        <c:axId val="186344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344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Hoja1!$E$7</c:f>
              <c:strCache>
                <c:ptCount val="1"/>
                <c:pt idx="0">
                  <c:v>INSEGURIDAD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OCTUBRE</c:v>
                </c:pt>
              </c:strCache>
            </c:strRef>
          </c:cat>
          <c:val>
            <c:numRef>
              <c:f>Hoja1!$F$7:$M$7</c:f>
              <c:numCache>
                <c:formatCode>General</c:formatCode>
                <c:ptCount val="8"/>
                <c:pt idx="0">
                  <c:v>73</c:v>
                </c:pt>
                <c:pt idx="1">
                  <c:v>78.3</c:v>
                </c:pt>
                <c:pt idx="2">
                  <c:v>78.7</c:v>
                </c:pt>
                <c:pt idx="3">
                  <c:v>76.099999999999994</c:v>
                </c:pt>
                <c:pt idx="4">
                  <c:v>72.8</c:v>
                </c:pt>
                <c:pt idx="5">
                  <c:v>81.7</c:v>
                </c:pt>
                <c:pt idx="6">
                  <c:v>80.3</c:v>
                </c:pt>
                <c:pt idx="7">
                  <c:v>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Hoja1!$E$8</c:f>
              <c:strCache>
                <c:ptCount val="1"/>
                <c:pt idx="0">
                  <c:v>INFLACION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3"/>
              <c:layout>
                <c:manualLayout>
                  <c:x val="-3.2717988764422397E-2"/>
                  <c:y val="-0.124142678097111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717988764422397E-2"/>
                  <c:y val="-0.101301315343897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717988764422397E-2"/>
                  <c:y val="-0.117616574453336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313198471890957E-2"/>
                  <c:y val="-9.803826352200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OCTUBRE</c:v>
                </c:pt>
              </c:strCache>
            </c:strRef>
          </c:cat>
          <c:val>
            <c:numRef>
              <c:f>Hoja1!$F$8:$M$8</c:f>
              <c:numCache>
                <c:formatCode>General</c:formatCode>
                <c:ptCount val="8"/>
                <c:pt idx="0">
                  <c:v>65.8</c:v>
                </c:pt>
                <c:pt idx="1">
                  <c:v>48.5</c:v>
                </c:pt>
                <c:pt idx="2">
                  <c:v>42.6</c:v>
                </c:pt>
                <c:pt idx="3">
                  <c:v>32.799999999999997</c:v>
                </c:pt>
                <c:pt idx="4">
                  <c:v>35.299999999999997</c:v>
                </c:pt>
                <c:pt idx="5">
                  <c:v>30.6</c:v>
                </c:pt>
                <c:pt idx="6">
                  <c:v>33.200000000000003</c:v>
                </c:pt>
                <c:pt idx="7">
                  <c:v>40.1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Hoja1!$E$9</c:f>
              <c:strCache>
                <c:ptCount val="1"/>
                <c:pt idx="0">
                  <c:v>EDUCACION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0"/>
              <c:layout>
                <c:manualLayout>
                  <c:x val="-5.7896432448030909E-2"/>
                  <c:y val="-5.5618589837469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717988764422397E-2"/>
                  <c:y val="-0.111090470809560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717988764422397E-2"/>
                  <c:y val="-8.8249108056346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920383910688117E-2"/>
                  <c:y val="-5.5618589837469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09605752492373E-2"/>
                  <c:y val="-9.1512159878234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OCTUBRE</c:v>
                </c:pt>
              </c:strCache>
            </c:strRef>
          </c:cat>
          <c:val>
            <c:numRef>
              <c:f>Hoja1!$F$9:$M$9</c:f>
              <c:numCache>
                <c:formatCode>General</c:formatCode>
                <c:ptCount val="8"/>
                <c:pt idx="0">
                  <c:v>15.8</c:v>
                </c:pt>
                <c:pt idx="1">
                  <c:v>28</c:v>
                </c:pt>
                <c:pt idx="2">
                  <c:v>26.3</c:v>
                </c:pt>
                <c:pt idx="3">
                  <c:v>26.6</c:v>
                </c:pt>
                <c:pt idx="4">
                  <c:v>29.8</c:v>
                </c:pt>
                <c:pt idx="5">
                  <c:v>29.9</c:v>
                </c:pt>
                <c:pt idx="6">
                  <c:v>27.2</c:v>
                </c:pt>
                <c:pt idx="7">
                  <c:v>26.9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Hoja1!$E$10</c:f>
              <c:strCache>
                <c:ptCount val="1"/>
                <c:pt idx="0">
                  <c:v>TRABAJO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OCTUBRE</c:v>
                </c:pt>
              </c:strCache>
            </c:strRef>
          </c:cat>
          <c:val>
            <c:numRef>
              <c:f>Hoja1!$F$10:$M$10</c:f>
              <c:numCache>
                <c:formatCode>General</c:formatCode>
                <c:ptCount val="8"/>
                <c:pt idx="0">
                  <c:v>15.8</c:v>
                </c:pt>
                <c:pt idx="1">
                  <c:v>27.4</c:v>
                </c:pt>
                <c:pt idx="2">
                  <c:v>21.6</c:v>
                </c:pt>
                <c:pt idx="3">
                  <c:v>23.4</c:v>
                </c:pt>
                <c:pt idx="4">
                  <c:v>27.5</c:v>
                </c:pt>
                <c:pt idx="5">
                  <c:v>29.3</c:v>
                </c:pt>
                <c:pt idx="6">
                  <c:v>29.5</c:v>
                </c:pt>
                <c:pt idx="7">
                  <c:v>26.1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Hoja1!$E$11</c:f>
              <c:strCache>
                <c:ptCount val="1"/>
                <c:pt idx="0">
                  <c:v>CORRUPCION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dLbl>
              <c:idx val="0"/>
              <c:layout>
                <c:manualLayout>
                  <c:x val="-3.2717988764422397E-2"/>
                  <c:y val="-4.553575970783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717988764422397E-2"/>
                  <c:y val="4.2566639483132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295234874898052E-2"/>
                  <c:y val="5.2355794948795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295234874898052E-2"/>
                  <c:y val="-2.9220500598397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295234874898052E-2"/>
                  <c:y val="2.625138037369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0902420313695212E-2"/>
                  <c:y val="3.9303587661244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55329464781845E-4"/>
                  <c:y val="2.2988328551806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521581483820876E-2"/>
                  <c:y val="5.8881898592571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OCTUBRE</c:v>
                </c:pt>
              </c:strCache>
            </c:strRef>
          </c:cat>
          <c:val>
            <c:numRef>
              <c:f>Hoja1!$F$11:$M$11</c:f>
              <c:numCache>
                <c:formatCode>General</c:formatCode>
                <c:ptCount val="8"/>
                <c:pt idx="0">
                  <c:v>25.3</c:v>
                </c:pt>
                <c:pt idx="1">
                  <c:v>24.2</c:v>
                </c:pt>
                <c:pt idx="2">
                  <c:v>25.2</c:v>
                </c:pt>
                <c:pt idx="3">
                  <c:v>26.6</c:v>
                </c:pt>
                <c:pt idx="4">
                  <c:v>23.3</c:v>
                </c:pt>
                <c:pt idx="5">
                  <c:v>22.9</c:v>
                </c:pt>
                <c:pt idx="6">
                  <c:v>20.7</c:v>
                </c:pt>
                <c:pt idx="7">
                  <c:v>27.9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Hoja1!$E$12</c:f>
              <c:strCache>
                <c:ptCount val="1"/>
                <c:pt idx="0">
                  <c:v>SALARIOS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dLbl>
              <c:idx val="1"/>
              <c:layout>
                <c:manualLayout>
                  <c:x val="-9.7916169880699778E-3"/>
                  <c:y val="3.5893570040765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928145612028899E-3"/>
                  <c:y val="4.568272550642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386826695538638E-2"/>
                  <c:y val="3.5893570040765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184431549272816E-2"/>
                  <c:y val="3.915662186265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386826695538536E-2"/>
                  <c:y val="4.2419673684540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982036403007095E-2"/>
                  <c:y val="3.263051821887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rgbClr val="F5D61B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OCTUBRE</c:v>
                </c:pt>
              </c:strCache>
            </c:strRef>
          </c:cat>
          <c:val>
            <c:numRef>
              <c:f>Hoja1!$F$12:$M$12</c:f>
              <c:numCache>
                <c:formatCode>General</c:formatCode>
                <c:ptCount val="8"/>
                <c:pt idx="0">
                  <c:v>24.4</c:v>
                </c:pt>
                <c:pt idx="1">
                  <c:v>15.6</c:v>
                </c:pt>
                <c:pt idx="2">
                  <c:v>16.7</c:v>
                </c:pt>
                <c:pt idx="3">
                  <c:v>17.2</c:v>
                </c:pt>
                <c:pt idx="4">
                  <c:v>18.100000000000001</c:v>
                </c:pt>
                <c:pt idx="5">
                  <c:v>13.9</c:v>
                </c:pt>
                <c:pt idx="6">
                  <c:v>14.8</c:v>
                </c:pt>
                <c:pt idx="7">
                  <c:v>15.6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17376"/>
        <c:axId val="1858516832"/>
      </c:lineChart>
      <c:catAx>
        <c:axId val="185851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16832"/>
        <c:crosses val="autoZero"/>
        <c:auto val="1"/>
        <c:lblAlgn val="ctr"/>
        <c:lblOffset val="100"/>
        <c:noMultiLvlLbl val="0"/>
      </c:catAx>
      <c:valAx>
        <c:axId val="185851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173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5D61B"/>
              </a:solidFill>
            </c:spPr>
          </c:dPt>
          <c:dPt>
            <c:idx val="2"/>
            <c:invertIfNegative val="0"/>
            <c:bubble3D val="0"/>
            <c:spPr>
              <a:solidFill>
                <a:srgbClr val="8EC02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'1'!$R$710:$R$712</c:f>
              <c:strCache>
                <c:ptCount val="3"/>
                <c:pt idx="0">
                  <c:v>Continuador del gobierno</c:v>
                </c:pt>
                <c:pt idx="1">
                  <c:v>Opositor</c:v>
                </c:pt>
                <c:pt idx="2">
                  <c:v>Ns/nc</c:v>
                </c:pt>
              </c:strCache>
            </c:strRef>
          </c:cat>
          <c:val>
            <c:numRef>
              <c:f>'1'!$S$710:$S$712</c:f>
              <c:numCache>
                <c:formatCode>General</c:formatCode>
                <c:ptCount val="3"/>
                <c:pt idx="0">
                  <c:v>14.1</c:v>
                </c:pt>
                <c:pt idx="1">
                  <c:v>37.6</c:v>
                </c:pt>
                <c:pt idx="2">
                  <c:v>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443904"/>
        <c:axId val="1863447168"/>
      </c:barChart>
      <c:catAx>
        <c:axId val="186344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3447168"/>
        <c:crosses val="autoZero"/>
        <c:auto val="1"/>
        <c:lblAlgn val="ctr"/>
        <c:lblOffset val="100"/>
        <c:noMultiLvlLbl val="0"/>
      </c:catAx>
      <c:valAx>
        <c:axId val="186344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344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EC02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92D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'1'!$B$715:$B$717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'1'!$C$715:$C$717</c:f>
              <c:numCache>
                <c:formatCode>General</c:formatCode>
                <c:ptCount val="3"/>
                <c:pt idx="0">
                  <c:v>26.2</c:v>
                </c:pt>
                <c:pt idx="1">
                  <c:v>48.8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439008"/>
        <c:axId val="1863444992"/>
      </c:barChart>
      <c:catAx>
        <c:axId val="18634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3444992"/>
        <c:crosses val="autoZero"/>
        <c:auto val="1"/>
        <c:lblAlgn val="ctr"/>
        <c:lblOffset val="100"/>
        <c:noMultiLvlLbl val="0"/>
      </c:catAx>
      <c:valAx>
        <c:axId val="186344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34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1217733038712775E-2"/>
          <c:y val="8.8090170972574308E-2"/>
          <c:w val="0.94737875887854583"/>
          <c:h val="0.78161163629954933"/>
        </c:manualLayout>
      </c:layout>
      <c:lineChart>
        <c:grouping val="standard"/>
        <c:varyColors val="0"/>
        <c:ser>
          <c:idx val="0"/>
          <c:order val="0"/>
          <c:tx>
            <c:strRef>
              <c:f>Hoja1!$E$32</c:f>
              <c:strCache>
                <c:ptCount val="1"/>
                <c:pt idx="0">
                  <c:v>EXPECTATIVAS NEGATIVAS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3.3341118996168068E-2"/>
                  <c:y val="8.7691583345799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Hoja1!$F$31:$M$31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OCTUBRE</c:v>
                </c:pt>
              </c:strCache>
            </c:strRef>
          </c:cat>
          <c:val>
            <c:numRef>
              <c:f>Hoja1!$F$32:$M$32</c:f>
              <c:numCache>
                <c:formatCode>General</c:formatCode>
                <c:ptCount val="8"/>
                <c:pt idx="0">
                  <c:v>40.4</c:v>
                </c:pt>
                <c:pt idx="1">
                  <c:v>65.599999999999994</c:v>
                </c:pt>
                <c:pt idx="2">
                  <c:v>45.7</c:v>
                </c:pt>
                <c:pt idx="3">
                  <c:v>27</c:v>
                </c:pt>
                <c:pt idx="4">
                  <c:v>30.3</c:v>
                </c:pt>
                <c:pt idx="5">
                  <c:v>33.4</c:v>
                </c:pt>
                <c:pt idx="6">
                  <c:v>32.299999999999997</c:v>
                </c:pt>
                <c:pt idx="7">
                  <c:v>16.8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6624"/>
        <c:axId val="1858527712"/>
      </c:lineChart>
      <c:catAx>
        <c:axId val="185852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27712"/>
        <c:crosses val="autoZero"/>
        <c:auto val="1"/>
        <c:lblAlgn val="ctr"/>
        <c:lblOffset val="100"/>
        <c:noMultiLvlLbl val="0"/>
      </c:catAx>
      <c:valAx>
        <c:axId val="185852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2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850499748137543E-2"/>
          <c:y val="3.1702665607166079E-2"/>
          <c:w val="0.93384260435187538"/>
          <c:h val="0.70403188795899529"/>
        </c:manualLayout>
      </c:layout>
      <c:lineChart>
        <c:grouping val="standard"/>
        <c:varyColors val="0"/>
        <c:ser>
          <c:idx val="0"/>
          <c:order val="0"/>
          <c:tx>
            <c:strRef>
              <c:f>Hoja1!$E$229</c:f>
              <c:strCache>
                <c:ptCount val="1"/>
                <c:pt idx="0">
                  <c:v>  El dinero extra lo gastaría en diversos consumos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1542046485397858E-2"/>
                  <c:y val="5.3291213700269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950802469560329E-2"/>
                  <c:y val="-8.323846911944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855874279510055E-2"/>
                  <c:y val="-2.3877737458701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082142231997483E-2"/>
                  <c:y val="-3.2781847207813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622834758691195E-2"/>
                  <c:y val="-2.387773745870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2680971345015876E-3"/>
                  <c:y val="-6.0695179604774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Hoja1!$F$228:$N$228</c:f>
              <c:strCache>
                <c:ptCount val="9"/>
                <c:pt idx="0">
                  <c:v>ENERO </c:v>
                </c:pt>
                <c:pt idx="1">
                  <c:v>SEPTIEMBRE</c:v>
                </c:pt>
                <c:pt idx="2">
                  <c:v>OCTUBRE</c:v>
                </c:pt>
                <c:pt idx="3">
                  <c:v>DICIEMBRE</c:v>
                </c:pt>
                <c:pt idx="4">
                  <c:v>FEBRERO</c:v>
                </c:pt>
                <c:pt idx="5">
                  <c:v>ABRIL</c:v>
                </c:pt>
                <c:pt idx="6">
                  <c:v>JUNIO</c:v>
                </c:pt>
                <c:pt idx="7">
                  <c:v>SEPTIEMBRE</c:v>
                </c:pt>
                <c:pt idx="8">
                  <c:v>OCTUBRE</c:v>
                </c:pt>
              </c:strCache>
            </c:strRef>
          </c:cat>
          <c:val>
            <c:numRef>
              <c:f>Hoja1!$F$229:$N$229</c:f>
              <c:numCache>
                <c:formatCode>General</c:formatCode>
                <c:ptCount val="9"/>
                <c:pt idx="0">
                  <c:v>50.8</c:v>
                </c:pt>
                <c:pt idx="1">
                  <c:v>52.5</c:v>
                </c:pt>
                <c:pt idx="2">
                  <c:v>50.2</c:v>
                </c:pt>
                <c:pt idx="3">
                  <c:v>51.1</c:v>
                </c:pt>
                <c:pt idx="4">
                  <c:v>42.4</c:v>
                </c:pt>
                <c:pt idx="5">
                  <c:v>49.7</c:v>
                </c:pt>
                <c:pt idx="6">
                  <c:v>47.7</c:v>
                </c:pt>
                <c:pt idx="7">
                  <c:v>55</c:v>
                </c:pt>
                <c:pt idx="8">
                  <c:v>63.1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Hoja1!$E$230</c:f>
              <c:strCache>
                <c:ptCount val="1"/>
                <c:pt idx="0">
                  <c:v> Con el dinero extra compraría algún producto importante o durable 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1"/>
              <c:layout>
                <c:manualLayout>
                  <c:x val="-2.5491494996254041E-2"/>
                  <c:y val="-6.5430249621224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Hoja1!$F$228:$N$228</c:f>
              <c:strCache>
                <c:ptCount val="9"/>
                <c:pt idx="0">
                  <c:v>ENERO </c:v>
                </c:pt>
                <c:pt idx="1">
                  <c:v>SEPTIEMBRE</c:v>
                </c:pt>
                <c:pt idx="2">
                  <c:v>OCTUBRE</c:v>
                </c:pt>
                <c:pt idx="3">
                  <c:v>DICIEMBRE</c:v>
                </c:pt>
                <c:pt idx="4">
                  <c:v>FEBRERO</c:v>
                </c:pt>
                <c:pt idx="5">
                  <c:v>ABRIL</c:v>
                </c:pt>
                <c:pt idx="6">
                  <c:v>JUNIO</c:v>
                </c:pt>
                <c:pt idx="7">
                  <c:v>SEPTIEMBRE</c:v>
                </c:pt>
                <c:pt idx="8">
                  <c:v>OCTUBRE</c:v>
                </c:pt>
              </c:strCache>
            </c:strRef>
          </c:cat>
          <c:val>
            <c:numRef>
              <c:f>Hoja1!$F$230:$N$230</c:f>
              <c:numCache>
                <c:formatCode>General</c:formatCode>
                <c:ptCount val="9"/>
                <c:pt idx="0">
                  <c:v>55.5</c:v>
                </c:pt>
                <c:pt idx="1">
                  <c:v>49</c:v>
                </c:pt>
                <c:pt idx="2">
                  <c:v>40.799999999999997</c:v>
                </c:pt>
                <c:pt idx="3">
                  <c:v>51.1</c:v>
                </c:pt>
                <c:pt idx="4">
                  <c:v>53.9</c:v>
                </c:pt>
                <c:pt idx="5">
                  <c:v>56.2</c:v>
                </c:pt>
                <c:pt idx="6">
                  <c:v>54.5</c:v>
                </c:pt>
                <c:pt idx="7">
                  <c:v>62.1</c:v>
                </c:pt>
                <c:pt idx="8">
                  <c:v>68.5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Hoja1!$E$231</c:f>
              <c:strCache>
                <c:ptCount val="1"/>
                <c:pt idx="0">
                  <c:v> Con el dinero extra compraría dólares 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Hoja1!$F$228:$N$228</c:f>
              <c:strCache>
                <c:ptCount val="9"/>
                <c:pt idx="0">
                  <c:v>ENERO </c:v>
                </c:pt>
                <c:pt idx="1">
                  <c:v>SEPTIEMBRE</c:v>
                </c:pt>
                <c:pt idx="2">
                  <c:v>OCTUBRE</c:v>
                </c:pt>
                <c:pt idx="3">
                  <c:v>DICIEMBRE</c:v>
                </c:pt>
                <c:pt idx="4">
                  <c:v>FEBRERO</c:v>
                </c:pt>
                <c:pt idx="5">
                  <c:v>ABRIL</c:v>
                </c:pt>
                <c:pt idx="6">
                  <c:v>JUNIO</c:v>
                </c:pt>
                <c:pt idx="7">
                  <c:v>SEPTIEMBRE</c:v>
                </c:pt>
                <c:pt idx="8">
                  <c:v>OCTUBRE</c:v>
                </c:pt>
              </c:strCache>
            </c:strRef>
          </c:cat>
          <c:val>
            <c:numRef>
              <c:f>Hoja1!$F$231:$N$231</c:f>
              <c:numCache>
                <c:formatCode>General</c:formatCode>
                <c:ptCount val="9"/>
                <c:pt idx="0">
                  <c:v>31.9</c:v>
                </c:pt>
                <c:pt idx="1">
                  <c:v>45.5</c:v>
                </c:pt>
                <c:pt idx="2">
                  <c:v>33.299999999999997</c:v>
                </c:pt>
                <c:pt idx="3">
                  <c:v>36.9</c:v>
                </c:pt>
                <c:pt idx="4">
                  <c:v>42.4</c:v>
                </c:pt>
                <c:pt idx="5">
                  <c:v>42.6</c:v>
                </c:pt>
                <c:pt idx="6">
                  <c:v>43.3</c:v>
                </c:pt>
                <c:pt idx="7">
                  <c:v>49.9</c:v>
                </c:pt>
                <c:pt idx="8">
                  <c:v>43.7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Hoja1!$E$232</c:f>
              <c:strCache>
                <c:ptCount val="1"/>
                <c:pt idx="0">
                  <c:v>  El dinero extra lo pondría en un Plazo Fijo 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Hoja1!$F$228:$N$228</c:f>
              <c:strCache>
                <c:ptCount val="9"/>
                <c:pt idx="0">
                  <c:v>ENERO </c:v>
                </c:pt>
                <c:pt idx="1">
                  <c:v>SEPTIEMBRE</c:v>
                </c:pt>
                <c:pt idx="2">
                  <c:v>OCTUBRE</c:v>
                </c:pt>
                <c:pt idx="3">
                  <c:v>DICIEMBRE</c:v>
                </c:pt>
                <c:pt idx="4">
                  <c:v>FEBRERO</c:v>
                </c:pt>
                <c:pt idx="5">
                  <c:v>ABRIL</c:v>
                </c:pt>
                <c:pt idx="6">
                  <c:v>JUNIO</c:v>
                </c:pt>
                <c:pt idx="7">
                  <c:v>SEPTIEMBRE</c:v>
                </c:pt>
                <c:pt idx="8">
                  <c:v>OCTUBRE</c:v>
                </c:pt>
              </c:strCache>
            </c:strRef>
          </c:cat>
          <c:val>
            <c:numRef>
              <c:f>Hoja1!$F$232:$N$232</c:f>
              <c:numCache>
                <c:formatCode>General</c:formatCode>
                <c:ptCount val="9"/>
                <c:pt idx="0">
                  <c:v>12.1</c:v>
                </c:pt>
                <c:pt idx="1">
                  <c:v>16.8</c:v>
                </c:pt>
                <c:pt idx="2">
                  <c:v>11.3</c:v>
                </c:pt>
                <c:pt idx="3">
                  <c:v>22.6</c:v>
                </c:pt>
                <c:pt idx="4">
                  <c:v>25.4</c:v>
                </c:pt>
                <c:pt idx="5">
                  <c:v>18.899999999999999</c:v>
                </c:pt>
                <c:pt idx="6">
                  <c:v>21.9</c:v>
                </c:pt>
                <c:pt idx="7">
                  <c:v>23.2</c:v>
                </c:pt>
                <c:pt idx="8">
                  <c:v>20.6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9888"/>
        <c:axId val="1858520640"/>
      </c:lineChart>
      <c:catAx>
        <c:axId val="185852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20640"/>
        <c:crosses val="autoZero"/>
        <c:auto val="1"/>
        <c:lblAlgn val="ctr"/>
        <c:lblOffset val="100"/>
        <c:noMultiLvlLbl val="0"/>
      </c:catAx>
      <c:valAx>
        <c:axId val="185852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2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908736043474518E-2"/>
          <c:y val="0.83689116321731416"/>
          <c:w val="0.92562426051543056"/>
          <c:h val="0.142648473232635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09303277301359E-2"/>
          <c:y val="4.6260498687664041E-2"/>
          <c:w val="0.94229648023188195"/>
          <c:h val="0.62991666666666668"/>
        </c:manualLayout>
      </c:layout>
      <c:lineChart>
        <c:grouping val="standard"/>
        <c:varyColors val="0"/>
        <c:ser>
          <c:idx val="0"/>
          <c:order val="0"/>
          <c:tx>
            <c:strRef>
              <c:f>Hoja1!$E$273</c:f>
              <c:strCache>
                <c:ptCount val="1"/>
                <c:pt idx="0">
                  <c:v> Piensa comprar algún electrodoméstico 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Hoja1!$F$272:$M$272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Hoja1!$F$273:$M$273</c:f>
              <c:numCache>
                <c:formatCode>General</c:formatCode>
                <c:ptCount val="8"/>
                <c:pt idx="0">
                  <c:v>26.2</c:v>
                </c:pt>
                <c:pt idx="1">
                  <c:v>19.2</c:v>
                </c:pt>
                <c:pt idx="2">
                  <c:v>22.8</c:v>
                </c:pt>
                <c:pt idx="3">
                  <c:v>32.9</c:v>
                </c:pt>
                <c:pt idx="4">
                  <c:v>23.2</c:v>
                </c:pt>
                <c:pt idx="5">
                  <c:v>21.4</c:v>
                </c:pt>
                <c:pt idx="6">
                  <c:v>27.5</c:v>
                </c:pt>
                <c:pt idx="7">
                  <c:v>31.7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Hoja1!$E$274</c:f>
              <c:strCache>
                <c:ptCount val="1"/>
                <c:pt idx="0">
                  <c:v>  Piensa realizar refacciones en su vivienda  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3"/>
              <c:layout>
                <c:manualLayout>
                  <c:x val="-2.2009062269592004E-2"/>
                  <c:y val="-6.054048192512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667802802408254E-2"/>
                  <c:y val="3.1468673651915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Hoja1!$F$272:$M$272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Hoja1!$F$274:$M$274</c:f>
              <c:numCache>
                <c:formatCode>General</c:formatCode>
                <c:ptCount val="8"/>
                <c:pt idx="0">
                  <c:v>19.5</c:v>
                </c:pt>
                <c:pt idx="1">
                  <c:v>16.7</c:v>
                </c:pt>
                <c:pt idx="2">
                  <c:v>18.100000000000001</c:v>
                </c:pt>
                <c:pt idx="3">
                  <c:v>21</c:v>
                </c:pt>
                <c:pt idx="4">
                  <c:v>14.2</c:v>
                </c:pt>
                <c:pt idx="5">
                  <c:v>19.100000000000001</c:v>
                </c:pt>
                <c:pt idx="6">
                  <c:v>21.2</c:v>
                </c:pt>
                <c:pt idx="7">
                  <c:v>23.8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Hoja1!$E$275</c:f>
              <c:strCache>
                <c:ptCount val="1"/>
                <c:pt idx="0">
                  <c:v>  Piensa comprar un auto  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4"/>
              <c:layout>
                <c:manualLayout>
                  <c:x val="-2.6456836349758268E-2"/>
                  <c:y val="-3.7404748205272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Hoja1!$F$272:$M$272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Hoja1!$F$275:$M$275</c:f>
              <c:numCache>
                <c:formatCode>General</c:formatCode>
                <c:ptCount val="8"/>
                <c:pt idx="0">
                  <c:v>6</c:v>
                </c:pt>
                <c:pt idx="1">
                  <c:v>3.2</c:v>
                </c:pt>
                <c:pt idx="2">
                  <c:v>4.3</c:v>
                </c:pt>
                <c:pt idx="3">
                  <c:v>4</c:v>
                </c:pt>
                <c:pt idx="4">
                  <c:v>4.0999999999999996</c:v>
                </c:pt>
                <c:pt idx="5">
                  <c:v>4</c:v>
                </c:pt>
                <c:pt idx="6">
                  <c:v>2.9</c:v>
                </c:pt>
                <c:pt idx="7">
                  <c:v>6.2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Hoja1!$E$276</c:f>
              <c:strCache>
                <c:ptCount val="1"/>
                <c:pt idx="0">
                  <c:v>  Piensa irse de vacaciones  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4"/>
              <c:layout>
                <c:manualLayout>
                  <c:x val="-3.3403922137856194E-2"/>
                  <c:y val="-3.8450806067509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Hoja1!$F$272:$M$272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Hoja1!$F$276:$M$276</c:f>
              <c:numCache>
                <c:formatCode>General</c:formatCode>
                <c:ptCount val="8"/>
                <c:pt idx="0">
                  <c:v>34.799999999999997</c:v>
                </c:pt>
                <c:pt idx="1">
                  <c:v>37.700000000000003</c:v>
                </c:pt>
                <c:pt idx="2">
                  <c:v>38.700000000000003</c:v>
                </c:pt>
                <c:pt idx="3">
                  <c:v>17.100000000000001</c:v>
                </c:pt>
                <c:pt idx="4">
                  <c:v>15.6</c:v>
                </c:pt>
                <c:pt idx="5">
                  <c:v>22.1</c:v>
                </c:pt>
                <c:pt idx="6">
                  <c:v>39.700000000000003</c:v>
                </c:pt>
                <c:pt idx="7">
                  <c:v>44.1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1184"/>
        <c:axId val="1858529344"/>
      </c:lineChart>
      <c:catAx>
        <c:axId val="185852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29344"/>
        <c:crosses val="autoZero"/>
        <c:auto val="1"/>
        <c:lblAlgn val="ctr"/>
        <c:lblOffset val="100"/>
        <c:noMultiLvlLbl val="0"/>
      </c:catAx>
      <c:valAx>
        <c:axId val="185852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21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323917745920695E-2"/>
          <c:y val="0.83951006124234473"/>
          <c:w val="0.93022582024843603"/>
          <c:h val="0.16048993875765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Hoja1!$F$798</c:f>
              <c:strCache>
                <c:ptCount val="1"/>
                <c:pt idx="0">
                  <c:v>Me siento identificado con el kirchnerismo y el próximo gobierno debe continuar con sus medidas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2"/>
              <c:layout>
                <c:manualLayout>
                  <c:x val="-3.2822752517729967E-2"/>
                  <c:y val="-6.8190324004023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822752517729967E-2"/>
                  <c:y val="6.5099360995539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999782546626511E-2"/>
                  <c:y val="5.0919607272181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Hoja1!$G$797:$L$797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AGOSTO</c:v>
                </c:pt>
                <c:pt idx="4">
                  <c:v>SEPTIEMBRE</c:v>
                </c:pt>
                <c:pt idx="5">
                  <c:v>OCTUBRE</c:v>
                </c:pt>
              </c:strCache>
            </c:strRef>
          </c:cat>
          <c:val>
            <c:numRef>
              <c:f>Hoja1!$G$798:$L$798</c:f>
              <c:numCache>
                <c:formatCode>General</c:formatCode>
                <c:ptCount val="6"/>
                <c:pt idx="0">
                  <c:v>17.100000000000001</c:v>
                </c:pt>
                <c:pt idx="1">
                  <c:v>15.5</c:v>
                </c:pt>
                <c:pt idx="2">
                  <c:v>15.9</c:v>
                </c:pt>
                <c:pt idx="3">
                  <c:v>17.3</c:v>
                </c:pt>
                <c:pt idx="4">
                  <c:v>15.1</c:v>
                </c:pt>
                <c:pt idx="5">
                  <c:v>11.4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Hoja1!$F$799</c:f>
              <c:strCache>
                <c:ptCount val="1"/>
                <c:pt idx="0">
                  <c:v>Aunque cometió algunos errores, el kirchnerismo hizo una buena gestión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Hoja1!$G$797:$L$797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AGOSTO</c:v>
                </c:pt>
                <c:pt idx="4">
                  <c:v>SEPTIEMBRE</c:v>
                </c:pt>
                <c:pt idx="5">
                  <c:v>OCTUBRE</c:v>
                </c:pt>
              </c:strCache>
            </c:strRef>
          </c:cat>
          <c:val>
            <c:numRef>
              <c:f>Hoja1!$G$799:$L$799</c:f>
              <c:numCache>
                <c:formatCode>General</c:formatCode>
                <c:ptCount val="6"/>
                <c:pt idx="0">
                  <c:v>31.3</c:v>
                </c:pt>
                <c:pt idx="1">
                  <c:v>31.5</c:v>
                </c:pt>
                <c:pt idx="2">
                  <c:v>28.8</c:v>
                </c:pt>
                <c:pt idx="3">
                  <c:v>27.7</c:v>
                </c:pt>
                <c:pt idx="4">
                  <c:v>28.5</c:v>
                </c:pt>
                <c:pt idx="5">
                  <c:v>29.7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Hoja1!$F$800</c:f>
              <c:strCache>
                <c:ptCount val="1"/>
                <c:pt idx="0">
                  <c:v>Aunque tuvo algunos aciertos, el kirchnerismo hizo un mal gobierno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4"/>
              <c:layout>
                <c:manualLayout>
                  <c:x val="-2.5392432622602702E-2"/>
                  <c:y val="-4.5247482479630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419471093286612E-2"/>
                  <c:y val="-4.2411531734958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Hoja1!$G$797:$L$797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AGOSTO</c:v>
                </c:pt>
                <c:pt idx="4">
                  <c:v>SEPTIEMBRE</c:v>
                </c:pt>
                <c:pt idx="5">
                  <c:v>OCTUBRE</c:v>
                </c:pt>
              </c:strCache>
            </c:strRef>
          </c:cat>
          <c:val>
            <c:numRef>
              <c:f>Hoja1!$G$800:$L$800</c:f>
              <c:numCache>
                <c:formatCode>General</c:formatCode>
                <c:ptCount val="6"/>
                <c:pt idx="0">
                  <c:v>16.5</c:v>
                </c:pt>
                <c:pt idx="1">
                  <c:v>16.3</c:v>
                </c:pt>
                <c:pt idx="2">
                  <c:v>13.4</c:v>
                </c:pt>
                <c:pt idx="3">
                  <c:v>11</c:v>
                </c:pt>
                <c:pt idx="4">
                  <c:v>18</c:v>
                </c:pt>
                <c:pt idx="5">
                  <c:v>15.4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Hoja1!$F$801</c:f>
              <c:strCache>
                <c:ptCount val="1"/>
                <c:pt idx="0">
                  <c:v>No me siento identificado con el kirchnerismo y el próximo gobierno debe cambiar sus políticas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Hoja1!$G$797:$L$797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AGOSTO</c:v>
                </c:pt>
                <c:pt idx="4">
                  <c:v>SEPTIEMBRE</c:v>
                </c:pt>
                <c:pt idx="5">
                  <c:v>OCTUBRE</c:v>
                </c:pt>
              </c:strCache>
            </c:strRef>
          </c:cat>
          <c:val>
            <c:numRef>
              <c:f>Hoja1!$G$801:$L$801</c:f>
              <c:numCache>
                <c:formatCode>General</c:formatCode>
                <c:ptCount val="6"/>
                <c:pt idx="0">
                  <c:v>35.200000000000003</c:v>
                </c:pt>
                <c:pt idx="1">
                  <c:v>36.6</c:v>
                </c:pt>
                <c:pt idx="2">
                  <c:v>42</c:v>
                </c:pt>
                <c:pt idx="3">
                  <c:v>44</c:v>
                </c:pt>
                <c:pt idx="4">
                  <c:v>38.4</c:v>
                </c:pt>
                <c:pt idx="5">
                  <c:v>43.5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31520"/>
        <c:axId val="1858526080"/>
      </c:lineChart>
      <c:catAx>
        <c:axId val="185853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26080"/>
        <c:crosses val="autoZero"/>
        <c:auto val="1"/>
        <c:lblAlgn val="ctr"/>
        <c:lblOffset val="100"/>
        <c:noMultiLvlLbl val="0"/>
      </c:catAx>
      <c:valAx>
        <c:axId val="185852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31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300244261374844E-2"/>
          <c:y val="3.2882035578885971E-2"/>
          <c:w val="0.92887123936097582"/>
          <c:h val="0.72112459900845727"/>
        </c:manualLayout>
      </c:layout>
      <c:lineChart>
        <c:grouping val="standard"/>
        <c:varyColors val="0"/>
        <c:ser>
          <c:idx val="0"/>
          <c:order val="0"/>
          <c:tx>
            <c:strRef>
              <c:f>Hoja1!$F$401</c:f>
              <c:strCache>
                <c:ptCount val="1"/>
                <c:pt idx="0">
                  <c:v>CRISTINA KIRCHNER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dLbl>
              <c:idx val="7"/>
              <c:layout>
                <c:manualLayout>
                  <c:x val="-3.612191877130394E-2"/>
                  <c:y val="4.5454306131924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Hoja1!$G$400:$N$400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Hoja1!$G$401:$N$401</c:f>
              <c:numCache>
                <c:formatCode>General</c:formatCode>
                <c:ptCount val="8"/>
                <c:pt idx="0">
                  <c:v>16.600000000000001</c:v>
                </c:pt>
                <c:pt idx="1">
                  <c:v>17.7</c:v>
                </c:pt>
                <c:pt idx="2">
                  <c:v>21.2</c:v>
                </c:pt>
                <c:pt idx="3">
                  <c:v>23.9</c:v>
                </c:pt>
                <c:pt idx="4">
                  <c:v>27.7</c:v>
                </c:pt>
                <c:pt idx="5">
                  <c:v>25.7</c:v>
                </c:pt>
                <c:pt idx="6">
                  <c:v>26.2</c:v>
                </c:pt>
                <c:pt idx="7">
                  <c:v>23.8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Hoja1!$F$402</c:f>
              <c:strCache>
                <c:ptCount val="1"/>
                <c:pt idx="0">
                  <c:v>DANIEL 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Hoja1!$G$400:$N$400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Hoja1!$G$402:$N$402</c:f>
              <c:numCache>
                <c:formatCode>General</c:formatCode>
                <c:ptCount val="8"/>
                <c:pt idx="0">
                  <c:v>11.6</c:v>
                </c:pt>
                <c:pt idx="1">
                  <c:v>11</c:v>
                </c:pt>
                <c:pt idx="2">
                  <c:v>13.1</c:v>
                </c:pt>
                <c:pt idx="3">
                  <c:v>11</c:v>
                </c:pt>
                <c:pt idx="4">
                  <c:v>15.1</c:v>
                </c:pt>
                <c:pt idx="5">
                  <c:v>17</c:v>
                </c:pt>
                <c:pt idx="6">
                  <c:v>19.5</c:v>
                </c:pt>
                <c:pt idx="7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Hoja1!$F$403</c:f>
              <c:strCache>
                <c:ptCount val="1"/>
                <c:pt idx="0">
                  <c:v>MAURICIO MACRI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dLbl>
              <c:idx val="2"/>
              <c:layout>
                <c:manualLayout>
                  <c:x val="-5.6039479338387481E-2"/>
                  <c:y val="2.1139127812639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6122030793579139E-2"/>
                  <c:y val="-5.1806407145216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5B71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Hoja1!$G$400:$N$400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Hoja1!$G$403:$N$403</c:f>
              <c:numCache>
                <c:formatCode>General</c:formatCode>
                <c:ptCount val="8"/>
                <c:pt idx="0">
                  <c:v>18.100000000000001</c:v>
                </c:pt>
                <c:pt idx="1">
                  <c:v>22.9</c:v>
                </c:pt>
                <c:pt idx="2">
                  <c:v>17.3</c:v>
                </c:pt>
                <c:pt idx="3">
                  <c:v>16.600000000000001</c:v>
                </c:pt>
                <c:pt idx="4">
                  <c:v>16.3</c:v>
                </c:pt>
                <c:pt idx="5">
                  <c:v>16</c:v>
                </c:pt>
                <c:pt idx="6">
                  <c:v>18.5</c:v>
                </c:pt>
                <c:pt idx="7">
                  <c:v>25.7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30432"/>
        <c:axId val="1858515200"/>
      </c:lineChart>
      <c:catAx>
        <c:axId val="185853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15200"/>
        <c:crosses val="autoZero"/>
        <c:auto val="1"/>
        <c:lblAlgn val="ctr"/>
        <c:lblOffset val="100"/>
        <c:noMultiLvlLbl val="0"/>
      </c:catAx>
      <c:valAx>
        <c:axId val="1858515200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30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Hoja2!$C$27</c:f>
              <c:strCache>
                <c:ptCount val="1"/>
                <c:pt idx="0">
                  <c:v>Maria Eugenia Vidal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dLbl>
              <c:idx val="0"/>
              <c:layout>
                <c:manualLayout>
                  <c:x val="-2.8136207379926222E-2"/>
                  <c:y val="5.4031390140904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136207379926198E-2"/>
                  <c:y val="6.0049911072798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150387135232772E-2"/>
                  <c:y val="5.8372070650801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95091571631602E-2"/>
                  <c:y val="5.5362810184853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5B71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Hoja2!$D$26:$J$26</c:f>
              <c:strCache>
                <c:ptCount val="7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  <c:pt idx="6">
                  <c:v>VOTO OCTUBRE</c:v>
                </c:pt>
              </c:strCache>
            </c:strRef>
          </c:cat>
          <c:val>
            <c:numRef>
              <c:f>Hoja2!$D$27:$J$27</c:f>
              <c:numCache>
                <c:formatCode>General</c:formatCode>
                <c:ptCount val="7"/>
                <c:pt idx="0">
                  <c:v>7.4</c:v>
                </c:pt>
                <c:pt idx="1">
                  <c:v>9.5</c:v>
                </c:pt>
                <c:pt idx="2">
                  <c:v>20.2</c:v>
                </c:pt>
                <c:pt idx="3">
                  <c:v>24.3</c:v>
                </c:pt>
                <c:pt idx="4">
                  <c:v>34.799999999999997</c:v>
                </c:pt>
                <c:pt idx="5">
                  <c:v>29.3</c:v>
                </c:pt>
                <c:pt idx="6">
                  <c:v>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Hoja2!$C$28</c:f>
              <c:strCache>
                <c:ptCount val="1"/>
                <c:pt idx="0">
                  <c:v>FPV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Hoja2!$D$26:$J$26</c:f>
              <c:strCache>
                <c:ptCount val="7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  <c:pt idx="6">
                  <c:v>VOTO OCTUBRE</c:v>
                </c:pt>
              </c:strCache>
            </c:strRef>
          </c:cat>
          <c:val>
            <c:numRef>
              <c:f>Hoja2!$D$28:$J$28</c:f>
              <c:numCache>
                <c:formatCode>General</c:formatCode>
                <c:ptCount val="7"/>
                <c:pt idx="0">
                  <c:v>35.9</c:v>
                </c:pt>
                <c:pt idx="1">
                  <c:v>42.1</c:v>
                </c:pt>
                <c:pt idx="2">
                  <c:v>30.700000000000003</c:v>
                </c:pt>
                <c:pt idx="3">
                  <c:v>31.2</c:v>
                </c:pt>
                <c:pt idx="4">
                  <c:v>26.9</c:v>
                </c:pt>
                <c:pt idx="5">
                  <c:v>31.8</c:v>
                </c:pt>
                <c:pt idx="6">
                  <c:v>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Hoja2!$C$29</c:f>
              <c:strCache>
                <c:ptCount val="1"/>
                <c:pt idx="0">
                  <c:v>F Renovador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0330496600710709E-2"/>
                  <c:y val="-4.5003371793419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166447662020732E-2"/>
                  <c:y val="-3.8984850861525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Hoja2!$D$26:$J$26</c:f>
              <c:strCache>
                <c:ptCount val="7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  <c:pt idx="6">
                  <c:v>VOTO OCTUBRE</c:v>
                </c:pt>
              </c:strCache>
            </c:strRef>
          </c:cat>
          <c:val>
            <c:numRef>
              <c:f>Hoja2!$D$29:$J$29</c:f>
              <c:numCache>
                <c:formatCode>General</c:formatCode>
                <c:ptCount val="7"/>
                <c:pt idx="0">
                  <c:v>12.7</c:v>
                </c:pt>
                <c:pt idx="1">
                  <c:v>12.2</c:v>
                </c:pt>
                <c:pt idx="2">
                  <c:v>12.1</c:v>
                </c:pt>
                <c:pt idx="3">
                  <c:v>10.5</c:v>
                </c:pt>
                <c:pt idx="4">
                  <c:v>14.9</c:v>
                </c:pt>
                <c:pt idx="5">
                  <c:v>19.2</c:v>
                </c:pt>
                <c:pt idx="6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42400"/>
        <c:axId val="1858538048"/>
      </c:lineChart>
      <c:catAx>
        <c:axId val="18585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1858538048"/>
        <c:crosses val="autoZero"/>
        <c:auto val="1"/>
        <c:lblAlgn val="ctr"/>
        <c:lblOffset val="100"/>
        <c:noMultiLvlLbl val="0"/>
      </c:catAx>
      <c:valAx>
        <c:axId val="185853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1858542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Hoja5!$E$9</c:f>
              <c:strCache>
                <c:ptCount val="1"/>
                <c:pt idx="0">
                  <c:v>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Hoja5!$D$10:$D$20</c:f>
              <c:strCache>
                <c:ptCount val="11"/>
                <c:pt idx="0">
                  <c:v>  Impuesto a la ganancia de trabajadores</c:v>
                </c:pt>
                <c:pt idx="1">
                  <c:v>  Cepo al dólar</c:v>
                </c:pt>
                <c:pt idx="2">
                  <c:v> Restricciones a la exportación</c:v>
                </c:pt>
                <c:pt idx="3">
                  <c:v>  Retenciones a las productos del campo</c:v>
                </c:pt>
                <c:pt idx="4">
                  <c:v> Planes sociales</c:v>
                </c:pt>
                <c:pt idx="5">
                  <c:v>  Futbol para Todos</c:v>
                </c:pt>
                <c:pt idx="6">
                  <c:v>  Decisión de no negociar con los fondos buitre</c:v>
                </c:pt>
                <c:pt idx="7">
                  <c:v> Alianzas internacionales con Rusia y Venezuela</c:v>
                </c:pt>
                <c:pt idx="8">
                  <c:v>  Asignacion Universal por Hijo</c:v>
                </c:pt>
                <c:pt idx="9">
                  <c:v> Alentar el consumo con bajas tasas de interés</c:v>
                </c:pt>
                <c:pt idx="10">
                  <c:v>  Subsidios a las empresas de transporte y de energía, para mantener baratas las tarifas</c:v>
                </c:pt>
              </c:strCache>
            </c:strRef>
          </c:cat>
          <c:val>
            <c:numRef>
              <c:f>Hoja5!$E$10:$E$20</c:f>
              <c:numCache>
                <c:formatCode>General</c:formatCode>
                <c:ptCount val="11"/>
                <c:pt idx="0">
                  <c:v>36.9</c:v>
                </c:pt>
                <c:pt idx="1">
                  <c:v>29.7</c:v>
                </c:pt>
                <c:pt idx="2">
                  <c:v>32.200000000000003</c:v>
                </c:pt>
                <c:pt idx="3">
                  <c:v>26.1</c:v>
                </c:pt>
                <c:pt idx="4">
                  <c:v>14.5</c:v>
                </c:pt>
                <c:pt idx="5">
                  <c:v>15.5</c:v>
                </c:pt>
                <c:pt idx="6">
                  <c:v>17.8</c:v>
                </c:pt>
                <c:pt idx="7">
                  <c:v>12.1</c:v>
                </c:pt>
                <c:pt idx="8">
                  <c:v>7.4</c:v>
                </c:pt>
                <c:pt idx="9">
                  <c:v>11.3</c:v>
                </c:pt>
                <c:pt idx="10">
                  <c:v>14.8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Hoja5!$F$9</c:f>
              <c:strCache>
                <c:ptCount val="1"/>
                <c:pt idx="0">
                  <c:v>MACRI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5B71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Hoja5!$D$10:$D$20</c:f>
              <c:strCache>
                <c:ptCount val="11"/>
                <c:pt idx="0">
                  <c:v>  Impuesto a la ganancia de trabajadores</c:v>
                </c:pt>
                <c:pt idx="1">
                  <c:v>  Cepo al dólar</c:v>
                </c:pt>
                <c:pt idx="2">
                  <c:v> Restricciones a la exportación</c:v>
                </c:pt>
                <c:pt idx="3">
                  <c:v>  Retenciones a las productos del campo</c:v>
                </c:pt>
                <c:pt idx="4">
                  <c:v> Planes sociales</c:v>
                </c:pt>
                <c:pt idx="5">
                  <c:v>  Futbol para Todos</c:v>
                </c:pt>
                <c:pt idx="6">
                  <c:v>  Decisión de no negociar con los fondos buitre</c:v>
                </c:pt>
                <c:pt idx="7">
                  <c:v> Alianzas internacionales con Rusia y Venezuela</c:v>
                </c:pt>
                <c:pt idx="8">
                  <c:v>  Asignacion Universal por Hijo</c:v>
                </c:pt>
                <c:pt idx="9">
                  <c:v> Alentar el consumo con bajas tasas de interés</c:v>
                </c:pt>
                <c:pt idx="10">
                  <c:v>  Subsidios a las empresas de transporte y de energía, para mantener baratas las tarifas</c:v>
                </c:pt>
              </c:strCache>
            </c:strRef>
          </c:cat>
          <c:val>
            <c:numRef>
              <c:f>Hoja5!$F$10:$F$20</c:f>
              <c:numCache>
                <c:formatCode>General</c:formatCode>
                <c:ptCount val="11"/>
                <c:pt idx="0">
                  <c:v>84.3</c:v>
                </c:pt>
                <c:pt idx="1">
                  <c:v>89.3</c:v>
                </c:pt>
                <c:pt idx="2">
                  <c:v>88.7</c:v>
                </c:pt>
                <c:pt idx="3">
                  <c:v>86.7</c:v>
                </c:pt>
                <c:pt idx="4">
                  <c:v>80.7</c:v>
                </c:pt>
                <c:pt idx="5">
                  <c:v>84.3</c:v>
                </c:pt>
                <c:pt idx="6">
                  <c:v>80.7</c:v>
                </c:pt>
                <c:pt idx="7">
                  <c:v>68</c:v>
                </c:pt>
                <c:pt idx="8">
                  <c:v>58.9</c:v>
                </c:pt>
                <c:pt idx="9">
                  <c:v>65</c:v>
                </c:pt>
                <c:pt idx="10">
                  <c:v>70.900000000000006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Hoja5!$G$9</c:f>
              <c:strCache>
                <c:ptCount val="1"/>
                <c:pt idx="0">
                  <c:v>ENCUESTADO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Hoja5!$D$10:$D$20</c:f>
              <c:strCache>
                <c:ptCount val="11"/>
                <c:pt idx="0">
                  <c:v>  Impuesto a la ganancia de trabajadores</c:v>
                </c:pt>
                <c:pt idx="1">
                  <c:v>  Cepo al dólar</c:v>
                </c:pt>
                <c:pt idx="2">
                  <c:v> Restricciones a la exportación</c:v>
                </c:pt>
                <c:pt idx="3">
                  <c:v>  Retenciones a las productos del campo</c:v>
                </c:pt>
                <c:pt idx="4">
                  <c:v> Planes sociales</c:v>
                </c:pt>
                <c:pt idx="5">
                  <c:v>  Futbol para Todos</c:v>
                </c:pt>
                <c:pt idx="6">
                  <c:v>  Decisión de no negociar con los fondos buitre</c:v>
                </c:pt>
                <c:pt idx="7">
                  <c:v> Alianzas internacionales con Rusia y Venezuela</c:v>
                </c:pt>
                <c:pt idx="8">
                  <c:v>  Asignacion Universal por Hijo</c:v>
                </c:pt>
                <c:pt idx="9">
                  <c:v> Alentar el consumo con bajas tasas de interés</c:v>
                </c:pt>
                <c:pt idx="10">
                  <c:v>  Subsidios a las empresas de transporte y de energía, para mantener baratas las tarifas</c:v>
                </c:pt>
              </c:strCache>
            </c:strRef>
          </c:cat>
          <c:val>
            <c:numRef>
              <c:f>Hoja5!$G$10:$G$20</c:f>
              <c:numCache>
                <c:formatCode>General</c:formatCode>
                <c:ptCount val="11"/>
                <c:pt idx="0">
                  <c:v>82.1</c:v>
                </c:pt>
                <c:pt idx="1">
                  <c:v>71.5</c:v>
                </c:pt>
                <c:pt idx="2">
                  <c:v>68.2</c:v>
                </c:pt>
                <c:pt idx="3">
                  <c:v>66.8</c:v>
                </c:pt>
                <c:pt idx="4">
                  <c:v>62.4</c:v>
                </c:pt>
                <c:pt idx="5">
                  <c:v>52</c:v>
                </c:pt>
                <c:pt idx="6">
                  <c:v>51.3</c:v>
                </c:pt>
                <c:pt idx="7">
                  <c:v>44.2</c:v>
                </c:pt>
                <c:pt idx="8">
                  <c:v>37.4</c:v>
                </c:pt>
                <c:pt idx="9">
                  <c:v>35.1</c:v>
                </c:pt>
                <c:pt idx="10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44032"/>
        <c:axId val="1858538592"/>
      </c:lineChart>
      <c:catAx>
        <c:axId val="18585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538592"/>
        <c:crosses val="autoZero"/>
        <c:auto val="1"/>
        <c:lblAlgn val="ctr"/>
        <c:lblOffset val="100"/>
        <c:noMultiLvlLbl val="0"/>
      </c:catAx>
      <c:valAx>
        <c:axId val="185853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440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5B31E-CB4D-154F-9D93-4882CFDC783F}" type="doc">
      <dgm:prSet loTypeId="urn:microsoft.com/office/officeart/2005/8/layout/vList2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9F8CC74-1B66-BE4F-A8F1-35CCC3B463BE}">
      <dgm:prSet/>
      <dgm:spPr>
        <a:solidFill>
          <a:srgbClr val="FF6600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ES" b="1" i="0" dirty="0" smtClean="0">
              <a:solidFill>
                <a:schemeClr val="bg1"/>
              </a:solidFill>
              <a:latin typeface="+mj-lt"/>
            </a:rPr>
            <a:t>- Tablero de Situación </a:t>
          </a:r>
          <a:endParaRPr lang="es-ES" b="1" i="0" dirty="0">
            <a:solidFill>
              <a:schemeClr val="bg1"/>
            </a:solidFill>
            <a:latin typeface="+mj-lt"/>
          </a:endParaRPr>
        </a:p>
      </dgm:t>
    </dgm:pt>
    <dgm:pt modelId="{242B9F08-4E95-2C40-8380-8F0B1559BB4E}" type="parTrans" cxnId="{8DCB6DBD-3996-CC4A-8BDF-33BA78392D86}">
      <dgm:prSet/>
      <dgm:spPr/>
      <dgm:t>
        <a:bodyPr/>
        <a:lstStyle/>
        <a:p>
          <a:endParaRPr lang="es-ES"/>
        </a:p>
      </dgm:t>
    </dgm:pt>
    <dgm:pt modelId="{561251FC-761F-3D4B-9724-91F5DFD8942F}" type="sibTrans" cxnId="{8DCB6DBD-3996-CC4A-8BDF-33BA78392D86}">
      <dgm:prSet/>
      <dgm:spPr/>
      <dgm:t>
        <a:bodyPr/>
        <a:lstStyle/>
        <a:p>
          <a:endParaRPr lang="es-ES"/>
        </a:p>
      </dgm:t>
    </dgm:pt>
    <dgm:pt modelId="{46C744A4-5312-804B-BDF5-309426D89CE4}">
      <dgm:prSet/>
      <dgm:spPr>
        <a:solidFill>
          <a:srgbClr val="073A7E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ES" b="1" i="0" dirty="0" smtClean="0">
              <a:solidFill>
                <a:srgbClr val="FFFFFF"/>
              </a:solidFill>
              <a:latin typeface="+mj-lt"/>
            </a:rPr>
            <a:t>- Economía personal</a:t>
          </a:r>
          <a:endParaRPr lang="es-ES" b="1" i="0" dirty="0">
            <a:solidFill>
              <a:srgbClr val="FFFFFF"/>
            </a:solidFill>
            <a:latin typeface="+mj-lt"/>
          </a:endParaRPr>
        </a:p>
      </dgm:t>
    </dgm:pt>
    <dgm:pt modelId="{E2E2567B-49C9-2042-BD8D-33DDC01C286C}" type="parTrans" cxnId="{FEB1F3FC-F424-1144-A52C-FB6CEDC69B37}">
      <dgm:prSet/>
      <dgm:spPr/>
      <dgm:t>
        <a:bodyPr/>
        <a:lstStyle/>
        <a:p>
          <a:endParaRPr lang="es-ES"/>
        </a:p>
      </dgm:t>
    </dgm:pt>
    <dgm:pt modelId="{C98220AC-5893-F74A-B884-2CB0212C2E2E}" type="sibTrans" cxnId="{FEB1F3FC-F424-1144-A52C-FB6CEDC69B37}">
      <dgm:prSet/>
      <dgm:spPr/>
      <dgm:t>
        <a:bodyPr/>
        <a:lstStyle/>
        <a:p>
          <a:endParaRPr lang="es-ES"/>
        </a:p>
      </dgm:t>
    </dgm:pt>
    <dgm:pt modelId="{71F48C85-FA00-A241-B8D8-037879E75874}">
      <dgm:prSet/>
      <dgm:spPr>
        <a:solidFill>
          <a:srgbClr val="F5D61B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ES" b="1" i="0" dirty="0" smtClean="0">
              <a:solidFill>
                <a:srgbClr val="FFFFFF"/>
              </a:solidFill>
              <a:latin typeface="+mj-lt"/>
            </a:rPr>
            <a:t>- Actitudes y opiniones políticas generales</a:t>
          </a:r>
          <a:endParaRPr lang="es-ES" b="1" i="0" dirty="0">
            <a:solidFill>
              <a:srgbClr val="FFFFFF"/>
            </a:solidFill>
            <a:latin typeface="+mj-lt"/>
          </a:endParaRPr>
        </a:p>
      </dgm:t>
    </dgm:pt>
    <dgm:pt modelId="{49CA8253-58B0-4240-B110-199092A916AB}" type="parTrans" cxnId="{1AEA2CC7-FCA7-6940-B4F3-85E20D8326EC}">
      <dgm:prSet/>
      <dgm:spPr/>
      <dgm:t>
        <a:bodyPr/>
        <a:lstStyle/>
        <a:p>
          <a:endParaRPr lang="es-ES"/>
        </a:p>
      </dgm:t>
    </dgm:pt>
    <dgm:pt modelId="{5FBAD65D-59ED-2040-B95B-3E2782DEED86}" type="sibTrans" cxnId="{1AEA2CC7-FCA7-6940-B4F3-85E20D8326EC}">
      <dgm:prSet/>
      <dgm:spPr/>
      <dgm:t>
        <a:bodyPr/>
        <a:lstStyle/>
        <a:p>
          <a:endParaRPr lang="es-ES"/>
        </a:p>
      </dgm:t>
    </dgm:pt>
    <dgm:pt modelId="{46DF18CA-0D63-4741-9B97-A39E0C53F3FC}">
      <dgm:prSet/>
      <dgm:spPr>
        <a:solidFill>
          <a:srgbClr val="8EC02F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ES" b="1" i="0" dirty="0" smtClean="0">
              <a:solidFill>
                <a:srgbClr val="FFFFFF"/>
              </a:solidFill>
              <a:latin typeface="+mj-lt"/>
            </a:rPr>
            <a:t>- Escenario electoral 2015</a:t>
          </a:r>
          <a:endParaRPr lang="es-ES" b="1" i="0" dirty="0">
            <a:solidFill>
              <a:srgbClr val="FFFFFF"/>
            </a:solidFill>
            <a:latin typeface="+mj-lt"/>
          </a:endParaRPr>
        </a:p>
      </dgm:t>
    </dgm:pt>
    <dgm:pt modelId="{788BD7D8-5121-BF4D-B588-D170B21383F2}" type="parTrans" cxnId="{904FC05B-C35B-BB44-8F8C-1785D6EEFF19}">
      <dgm:prSet/>
      <dgm:spPr/>
      <dgm:t>
        <a:bodyPr/>
        <a:lstStyle/>
        <a:p>
          <a:endParaRPr lang="es-ES"/>
        </a:p>
      </dgm:t>
    </dgm:pt>
    <dgm:pt modelId="{148BE542-3524-2E49-936C-0801E5EF15B9}" type="sibTrans" cxnId="{904FC05B-C35B-BB44-8F8C-1785D6EEFF19}">
      <dgm:prSet/>
      <dgm:spPr/>
      <dgm:t>
        <a:bodyPr/>
        <a:lstStyle/>
        <a:p>
          <a:endParaRPr lang="es-ES"/>
        </a:p>
      </dgm:t>
    </dgm:pt>
    <dgm:pt modelId="{5E7B8B2D-6D87-C247-A2AD-45A4017D669F}" type="pres">
      <dgm:prSet presAssocID="{9F95B31E-CB4D-154F-9D93-4882CFDC78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6A292E-A226-2049-A222-CA99D87F18E3}" type="pres">
      <dgm:prSet presAssocID="{C9F8CC74-1B66-BE4F-A8F1-35CCC3B463BE}" presName="parentText" presStyleLbl="node1" presStyleIdx="0" presStyleCnt="4" custLinFactNeighborX="-1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F6810-0983-3449-8CDF-76ABE2D507CB}" type="pres">
      <dgm:prSet presAssocID="{561251FC-761F-3D4B-9724-91F5DFD8942F}" presName="spacer" presStyleCnt="0"/>
      <dgm:spPr/>
      <dgm:t>
        <a:bodyPr/>
        <a:lstStyle/>
        <a:p>
          <a:endParaRPr lang="es-ES"/>
        </a:p>
      </dgm:t>
    </dgm:pt>
    <dgm:pt modelId="{80FAA365-F36B-F041-A643-9D13E1EAF093}" type="pres">
      <dgm:prSet presAssocID="{46C744A4-5312-804B-BDF5-309426D89C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F59CD-4E80-604A-A9C8-641066316958}" type="pres">
      <dgm:prSet presAssocID="{C98220AC-5893-F74A-B884-2CB0212C2E2E}" presName="spacer" presStyleCnt="0"/>
      <dgm:spPr/>
      <dgm:t>
        <a:bodyPr/>
        <a:lstStyle/>
        <a:p>
          <a:endParaRPr lang="es-ES"/>
        </a:p>
      </dgm:t>
    </dgm:pt>
    <dgm:pt modelId="{C0C5F690-B3B7-D54F-BDC9-F7294CCAAB73}" type="pres">
      <dgm:prSet presAssocID="{71F48C85-FA00-A241-B8D8-037879E758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590A5-9F62-7D4A-8940-A36A461C832C}" type="pres">
      <dgm:prSet presAssocID="{5FBAD65D-59ED-2040-B95B-3E2782DEED86}" presName="spacer" presStyleCnt="0"/>
      <dgm:spPr/>
      <dgm:t>
        <a:bodyPr/>
        <a:lstStyle/>
        <a:p>
          <a:endParaRPr lang="es-ES"/>
        </a:p>
      </dgm:t>
    </dgm:pt>
    <dgm:pt modelId="{C9315402-113B-824E-9223-19E06B9B4262}" type="pres">
      <dgm:prSet presAssocID="{46DF18CA-0D63-4741-9B97-A39E0C53F3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253ED2-0C18-0B4F-A1F5-737644779013}" type="presOf" srcId="{71F48C85-FA00-A241-B8D8-037879E75874}" destId="{C0C5F690-B3B7-D54F-BDC9-F7294CCAAB73}" srcOrd="0" destOrd="0" presId="urn:microsoft.com/office/officeart/2005/8/layout/vList2"/>
    <dgm:cxn modelId="{904FC05B-C35B-BB44-8F8C-1785D6EEFF19}" srcId="{9F95B31E-CB4D-154F-9D93-4882CFDC783F}" destId="{46DF18CA-0D63-4741-9B97-A39E0C53F3FC}" srcOrd="3" destOrd="0" parTransId="{788BD7D8-5121-BF4D-B588-D170B21383F2}" sibTransId="{148BE542-3524-2E49-936C-0801E5EF15B9}"/>
    <dgm:cxn modelId="{FEB1F3FC-F424-1144-A52C-FB6CEDC69B37}" srcId="{9F95B31E-CB4D-154F-9D93-4882CFDC783F}" destId="{46C744A4-5312-804B-BDF5-309426D89CE4}" srcOrd="1" destOrd="0" parTransId="{E2E2567B-49C9-2042-BD8D-33DDC01C286C}" sibTransId="{C98220AC-5893-F74A-B884-2CB0212C2E2E}"/>
    <dgm:cxn modelId="{F9601DB1-EE98-8445-AB4D-570CEDF7CAF5}" type="presOf" srcId="{46DF18CA-0D63-4741-9B97-A39E0C53F3FC}" destId="{C9315402-113B-824E-9223-19E06B9B4262}" srcOrd="0" destOrd="0" presId="urn:microsoft.com/office/officeart/2005/8/layout/vList2"/>
    <dgm:cxn modelId="{1402192A-9D36-7248-A348-06475A7E62A4}" type="presOf" srcId="{46C744A4-5312-804B-BDF5-309426D89CE4}" destId="{80FAA365-F36B-F041-A643-9D13E1EAF093}" srcOrd="0" destOrd="0" presId="urn:microsoft.com/office/officeart/2005/8/layout/vList2"/>
    <dgm:cxn modelId="{CB9725C9-1B68-0F4C-96F4-21C3483ADDF2}" type="presOf" srcId="{C9F8CC74-1B66-BE4F-A8F1-35CCC3B463BE}" destId="{BB6A292E-A226-2049-A222-CA99D87F18E3}" srcOrd="0" destOrd="0" presId="urn:microsoft.com/office/officeart/2005/8/layout/vList2"/>
    <dgm:cxn modelId="{C23552D9-817A-DF4E-AA56-BFEE03A0C7DB}" type="presOf" srcId="{9F95B31E-CB4D-154F-9D93-4882CFDC783F}" destId="{5E7B8B2D-6D87-C247-A2AD-45A4017D669F}" srcOrd="0" destOrd="0" presId="urn:microsoft.com/office/officeart/2005/8/layout/vList2"/>
    <dgm:cxn modelId="{1AEA2CC7-FCA7-6940-B4F3-85E20D8326EC}" srcId="{9F95B31E-CB4D-154F-9D93-4882CFDC783F}" destId="{71F48C85-FA00-A241-B8D8-037879E75874}" srcOrd="2" destOrd="0" parTransId="{49CA8253-58B0-4240-B110-199092A916AB}" sibTransId="{5FBAD65D-59ED-2040-B95B-3E2782DEED86}"/>
    <dgm:cxn modelId="{8DCB6DBD-3996-CC4A-8BDF-33BA78392D86}" srcId="{9F95B31E-CB4D-154F-9D93-4882CFDC783F}" destId="{C9F8CC74-1B66-BE4F-A8F1-35CCC3B463BE}" srcOrd="0" destOrd="0" parTransId="{242B9F08-4E95-2C40-8380-8F0B1559BB4E}" sibTransId="{561251FC-761F-3D4B-9724-91F5DFD8942F}"/>
    <dgm:cxn modelId="{E1339A6C-8A15-434B-A752-72FA932DCE63}" type="presParOf" srcId="{5E7B8B2D-6D87-C247-A2AD-45A4017D669F}" destId="{BB6A292E-A226-2049-A222-CA99D87F18E3}" srcOrd="0" destOrd="0" presId="urn:microsoft.com/office/officeart/2005/8/layout/vList2"/>
    <dgm:cxn modelId="{4C16B81B-80F4-514A-8BBE-0F0C8D7851BD}" type="presParOf" srcId="{5E7B8B2D-6D87-C247-A2AD-45A4017D669F}" destId="{EB8F6810-0983-3449-8CDF-76ABE2D507CB}" srcOrd="1" destOrd="0" presId="urn:microsoft.com/office/officeart/2005/8/layout/vList2"/>
    <dgm:cxn modelId="{1BCD5252-1321-5548-AD6D-C148B6673946}" type="presParOf" srcId="{5E7B8B2D-6D87-C247-A2AD-45A4017D669F}" destId="{80FAA365-F36B-F041-A643-9D13E1EAF093}" srcOrd="2" destOrd="0" presId="urn:microsoft.com/office/officeart/2005/8/layout/vList2"/>
    <dgm:cxn modelId="{26EC5DB7-65B0-1E43-B94A-24D722007CAF}" type="presParOf" srcId="{5E7B8B2D-6D87-C247-A2AD-45A4017D669F}" destId="{351F59CD-4E80-604A-A9C8-641066316958}" srcOrd="3" destOrd="0" presId="urn:microsoft.com/office/officeart/2005/8/layout/vList2"/>
    <dgm:cxn modelId="{91B97B7B-A243-BB4B-AE50-CF57FB25298E}" type="presParOf" srcId="{5E7B8B2D-6D87-C247-A2AD-45A4017D669F}" destId="{C0C5F690-B3B7-D54F-BDC9-F7294CCAAB73}" srcOrd="4" destOrd="0" presId="urn:microsoft.com/office/officeart/2005/8/layout/vList2"/>
    <dgm:cxn modelId="{4B86FF75-E67A-5A40-B4B0-0E006D861984}" type="presParOf" srcId="{5E7B8B2D-6D87-C247-A2AD-45A4017D669F}" destId="{B8D590A5-9F62-7D4A-8940-A36A461C832C}" srcOrd="5" destOrd="0" presId="urn:microsoft.com/office/officeart/2005/8/layout/vList2"/>
    <dgm:cxn modelId="{DB94867F-5BF7-3444-B010-74D1E59B2B4B}" type="presParOf" srcId="{5E7B8B2D-6D87-C247-A2AD-45A4017D669F}" destId="{C9315402-113B-824E-9223-19E06B9B42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0FBDA-CC18-5E45-958B-D8F422290852}" type="doc">
      <dgm:prSet loTypeId="urn:microsoft.com/office/officeart/2005/8/layout/vList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2CA20A-77EF-8443-BD44-C2C11012C932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s-ES" sz="1600" b="1" i="0" dirty="0" smtClean="0"/>
            <a:t>UNIVERSO: </a:t>
          </a:r>
          <a:r>
            <a:rPr lang="es-ES" sz="1600" dirty="0" smtClean="0"/>
            <a:t>POBLACIÓN RESIDENTE EN CAPITAL FEDERAL Y CONURBANO</a:t>
          </a:r>
          <a:endParaRPr lang="es-ES" sz="1600" dirty="0"/>
        </a:p>
      </dgm:t>
    </dgm:pt>
    <dgm:pt modelId="{EA93A392-2865-BA4E-BD17-5ECCE0B1F28A}" type="parTrans" cxnId="{DA6FD914-7132-894D-ADB9-20D7CB71EE0F}">
      <dgm:prSet/>
      <dgm:spPr/>
      <dgm:t>
        <a:bodyPr/>
        <a:lstStyle/>
        <a:p>
          <a:endParaRPr lang="es-ES" sz="1600"/>
        </a:p>
      </dgm:t>
    </dgm:pt>
    <dgm:pt modelId="{10C7F562-F72F-594C-B8BB-D312C1C26F63}" type="sibTrans" cxnId="{DA6FD914-7132-894D-ADB9-20D7CB71EE0F}">
      <dgm:prSet/>
      <dgm:spPr/>
      <dgm:t>
        <a:bodyPr/>
        <a:lstStyle/>
        <a:p>
          <a:endParaRPr lang="es-ES" sz="1600"/>
        </a:p>
      </dgm:t>
    </dgm:pt>
    <dgm:pt modelId="{51D33720-ECF9-9B43-9113-59883B467E29}">
      <dgm:prSet custT="1"/>
      <dgm:spPr>
        <a:solidFill>
          <a:srgbClr val="0092D2"/>
        </a:solidFill>
      </dgm:spPr>
      <dgm:t>
        <a:bodyPr/>
        <a:lstStyle/>
        <a:p>
          <a:pPr rtl="0"/>
          <a:r>
            <a:rPr lang="es-ES" sz="1600" b="1" dirty="0" smtClean="0"/>
            <a:t>MUESTRA: </a:t>
          </a:r>
          <a:r>
            <a:rPr lang="es-ES" sz="1600" dirty="0" smtClean="0"/>
            <a:t>500 CASOS, DE LOS CUALES 200 EN CABA Y 300 EN CONURBANO.</a:t>
          </a:r>
          <a:endParaRPr lang="es-ES" sz="1600" dirty="0"/>
        </a:p>
      </dgm:t>
    </dgm:pt>
    <dgm:pt modelId="{CC1EFDA0-4EF4-E84E-816A-BF519F630064}" type="parTrans" cxnId="{611314D8-B5D8-9D48-B45B-83AA466DC942}">
      <dgm:prSet/>
      <dgm:spPr/>
      <dgm:t>
        <a:bodyPr/>
        <a:lstStyle/>
        <a:p>
          <a:endParaRPr lang="es-ES" sz="1600"/>
        </a:p>
      </dgm:t>
    </dgm:pt>
    <dgm:pt modelId="{356B4619-DD27-9C49-BA5B-B12104DF2C25}" type="sibTrans" cxnId="{611314D8-B5D8-9D48-B45B-83AA466DC942}">
      <dgm:prSet/>
      <dgm:spPr/>
      <dgm:t>
        <a:bodyPr/>
        <a:lstStyle/>
        <a:p>
          <a:endParaRPr lang="es-ES" sz="1600"/>
        </a:p>
      </dgm:t>
    </dgm:pt>
    <dgm:pt modelId="{9C6D1CA9-BA08-8F46-BBE1-B2620FA53388}">
      <dgm:prSet custT="1"/>
      <dgm:spPr>
        <a:solidFill>
          <a:srgbClr val="5C1867"/>
        </a:solidFill>
      </dgm:spPr>
      <dgm:t>
        <a:bodyPr/>
        <a:lstStyle/>
        <a:p>
          <a:pPr rtl="0"/>
          <a:r>
            <a:rPr lang="es-ES" sz="1600" b="1" dirty="0" smtClean="0"/>
            <a:t>ERROR ESTADÍSTICO: </a:t>
          </a:r>
          <a:r>
            <a:rPr lang="es-ES" sz="1600" dirty="0" smtClean="0"/>
            <a:t>4,5%</a:t>
          </a:r>
          <a:endParaRPr lang="es-ES" sz="1600" dirty="0"/>
        </a:p>
      </dgm:t>
    </dgm:pt>
    <dgm:pt modelId="{312192F0-6644-2241-ACF9-2BF00426B61D}" type="parTrans" cxnId="{A6FE26B2-3D2F-0648-A135-AF094EA5F7F6}">
      <dgm:prSet/>
      <dgm:spPr/>
      <dgm:t>
        <a:bodyPr/>
        <a:lstStyle/>
        <a:p>
          <a:endParaRPr lang="es-ES" sz="1600"/>
        </a:p>
      </dgm:t>
    </dgm:pt>
    <dgm:pt modelId="{DC5BBBF0-7F2A-8A41-ACCF-00D640A3A6BD}" type="sibTrans" cxnId="{A6FE26B2-3D2F-0648-A135-AF094EA5F7F6}">
      <dgm:prSet/>
      <dgm:spPr/>
      <dgm:t>
        <a:bodyPr/>
        <a:lstStyle/>
        <a:p>
          <a:endParaRPr lang="es-ES" sz="1600"/>
        </a:p>
      </dgm:t>
    </dgm:pt>
    <dgm:pt modelId="{6A2853F4-B90F-5E43-8CDA-965187E9B760}">
      <dgm:prSet custT="1"/>
      <dgm:spPr>
        <a:solidFill>
          <a:srgbClr val="8EC02F"/>
        </a:solidFill>
      </dgm:spPr>
      <dgm:t>
        <a:bodyPr/>
        <a:lstStyle/>
        <a:p>
          <a:pPr rtl="0"/>
          <a:r>
            <a:rPr lang="es-ES" sz="1600" b="1" dirty="0" smtClean="0"/>
            <a:t>CUESTIONARIO: </a:t>
          </a:r>
          <a:r>
            <a:rPr lang="es-ES" sz="1600" dirty="0" smtClean="0"/>
            <a:t>CON PREGUNTAS ABIERTAS PRECODIFICAS Y CERRADAS</a:t>
          </a:r>
          <a:endParaRPr lang="es-ES" sz="1600" dirty="0"/>
        </a:p>
      </dgm:t>
    </dgm:pt>
    <dgm:pt modelId="{908D6BAC-93E9-0B4D-857C-A8F9A0B97D49}" type="parTrans" cxnId="{024DE9B1-C74C-2840-801F-9DA1CA043D97}">
      <dgm:prSet/>
      <dgm:spPr/>
      <dgm:t>
        <a:bodyPr/>
        <a:lstStyle/>
        <a:p>
          <a:endParaRPr lang="es-ES" sz="1600"/>
        </a:p>
      </dgm:t>
    </dgm:pt>
    <dgm:pt modelId="{F2E5F60A-19DA-4848-96F4-885D11ED6FB7}" type="sibTrans" cxnId="{024DE9B1-C74C-2840-801F-9DA1CA043D97}">
      <dgm:prSet/>
      <dgm:spPr/>
      <dgm:t>
        <a:bodyPr/>
        <a:lstStyle/>
        <a:p>
          <a:endParaRPr lang="es-ES" sz="1600"/>
        </a:p>
      </dgm:t>
    </dgm:pt>
    <dgm:pt modelId="{3B8BD228-094D-B54B-A91E-B42B06CD3D9A}">
      <dgm:prSet custT="1"/>
      <dgm:spPr>
        <a:solidFill>
          <a:srgbClr val="F5D61B"/>
        </a:solidFill>
      </dgm:spPr>
      <dgm:t>
        <a:bodyPr/>
        <a:lstStyle/>
        <a:p>
          <a:pPr rtl="0"/>
          <a:r>
            <a:rPr lang="es-ES" sz="1600" b="1" dirty="0" smtClean="0"/>
            <a:t>ENTREVISTAS: </a:t>
          </a:r>
          <a:r>
            <a:rPr lang="es-ES" sz="1600" dirty="0" smtClean="0"/>
            <a:t>TELEFÓNICAS EN CABA Y PRESENCIALES EN CONURBANO</a:t>
          </a:r>
          <a:endParaRPr lang="es-ES" sz="1600" dirty="0"/>
        </a:p>
      </dgm:t>
    </dgm:pt>
    <dgm:pt modelId="{7A254BE0-EBBE-624D-A06B-832A2FAC0833}" type="parTrans" cxnId="{853CC069-AE45-F24E-A27E-974683C7E0E1}">
      <dgm:prSet/>
      <dgm:spPr/>
      <dgm:t>
        <a:bodyPr/>
        <a:lstStyle/>
        <a:p>
          <a:endParaRPr lang="es-ES" sz="1600"/>
        </a:p>
      </dgm:t>
    </dgm:pt>
    <dgm:pt modelId="{224FD8B4-3297-0446-80F6-24E91B03322C}" type="sibTrans" cxnId="{853CC069-AE45-F24E-A27E-974683C7E0E1}">
      <dgm:prSet/>
      <dgm:spPr/>
      <dgm:t>
        <a:bodyPr/>
        <a:lstStyle/>
        <a:p>
          <a:endParaRPr lang="es-ES" sz="1600"/>
        </a:p>
      </dgm:t>
    </dgm:pt>
    <dgm:pt modelId="{9FD46743-A8AD-F54C-ACE8-7E03FE2B3CB0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s-ES" sz="1600" b="1" dirty="0" smtClean="0"/>
            <a:t>TRABAJO DE CAMPO: </a:t>
          </a:r>
          <a:r>
            <a:rPr lang="es-ES" sz="1600" dirty="0" smtClean="0"/>
            <a:t>ENTRE LOS DÍAS  31 DE 0CTUBRE Y 5 DE NOVIEMBRE DE 2015</a:t>
          </a:r>
          <a:endParaRPr lang="es-ES" sz="1600" dirty="0"/>
        </a:p>
      </dgm:t>
    </dgm:pt>
    <dgm:pt modelId="{BB0AB2FF-4AA1-F443-A37D-D1A5F01C1507}" type="parTrans" cxnId="{1ED8DF8C-0E90-284E-97B6-7A1F47A9C324}">
      <dgm:prSet/>
      <dgm:spPr/>
      <dgm:t>
        <a:bodyPr/>
        <a:lstStyle/>
        <a:p>
          <a:endParaRPr lang="es-ES" sz="1600"/>
        </a:p>
      </dgm:t>
    </dgm:pt>
    <dgm:pt modelId="{9817C700-D022-7046-8353-4B0E0F9F2E1E}" type="sibTrans" cxnId="{1ED8DF8C-0E90-284E-97B6-7A1F47A9C324}">
      <dgm:prSet/>
      <dgm:spPr/>
      <dgm:t>
        <a:bodyPr/>
        <a:lstStyle/>
        <a:p>
          <a:endParaRPr lang="es-ES" sz="1600"/>
        </a:p>
      </dgm:t>
    </dgm:pt>
    <dgm:pt modelId="{75FCCF24-FB4C-B24A-A417-3BBFB1117212}">
      <dgm:prSet custT="1"/>
      <dgm:spPr>
        <a:solidFill>
          <a:srgbClr val="073A7E"/>
        </a:solidFill>
      </dgm:spPr>
      <dgm:t>
        <a:bodyPr/>
        <a:lstStyle/>
        <a:p>
          <a:pPr rtl="0"/>
          <a:r>
            <a:rPr lang="es-ES" sz="1600" b="1" dirty="0" smtClean="0"/>
            <a:t>PROCESAMIENTO: </a:t>
          </a:r>
          <a:r>
            <a:rPr lang="es-ES" sz="1600" dirty="0" smtClean="0"/>
            <a:t>ESTUDIO BABINO-GRINSPON</a:t>
          </a:r>
          <a:endParaRPr lang="es-ES" sz="1600" dirty="0"/>
        </a:p>
      </dgm:t>
    </dgm:pt>
    <dgm:pt modelId="{DF3F60FA-9013-BF4B-B44B-202EFDE829D6}" type="parTrans" cxnId="{BC25AEAF-4973-4E4A-A8DC-C57D1845901F}">
      <dgm:prSet/>
      <dgm:spPr/>
      <dgm:t>
        <a:bodyPr/>
        <a:lstStyle/>
        <a:p>
          <a:endParaRPr lang="es-ES" sz="1600"/>
        </a:p>
      </dgm:t>
    </dgm:pt>
    <dgm:pt modelId="{8F05E86E-E444-5140-B128-B96FB5C8DE85}" type="sibTrans" cxnId="{BC25AEAF-4973-4E4A-A8DC-C57D1845901F}">
      <dgm:prSet/>
      <dgm:spPr/>
      <dgm:t>
        <a:bodyPr/>
        <a:lstStyle/>
        <a:p>
          <a:endParaRPr lang="es-ES" sz="1600"/>
        </a:p>
      </dgm:t>
    </dgm:pt>
    <dgm:pt modelId="{F0D8689F-4E1B-5345-ADC5-11A45161123C}" type="pres">
      <dgm:prSet presAssocID="{2A10FBDA-CC18-5E45-958B-D8F422290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B172DB-8C8F-5944-9D3B-A0CF0CA4F8FA}" type="pres">
      <dgm:prSet presAssocID="{CF2CA20A-77EF-8443-BD44-C2C11012C93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FFAADA-DC67-1D4C-93A5-6D4705380A53}" type="pres">
      <dgm:prSet presAssocID="{10C7F562-F72F-594C-B8BB-D312C1C26F63}" presName="spacer" presStyleCnt="0"/>
      <dgm:spPr/>
      <dgm:t>
        <a:bodyPr/>
        <a:lstStyle/>
        <a:p>
          <a:endParaRPr lang="es-ES"/>
        </a:p>
      </dgm:t>
    </dgm:pt>
    <dgm:pt modelId="{C5A112AE-383D-F14B-9CFD-95D0EFE49649}" type="pres">
      <dgm:prSet presAssocID="{51D33720-ECF9-9B43-9113-59883B467E29}" presName="parentText" presStyleLbl="node1" presStyleIdx="1" presStyleCnt="7" custLinFactNeighborX="3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CEB48-F4A1-994A-9420-8A8EA70E060B}" type="pres">
      <dgm:prSet presAssocID="{356B4619-DD27-9C49-BA5B-B12104DF2C25}" presName="spacer" presStyleCnt="0"/>
      <dgm:spPr/>
      <dgm:t>
        <a:bodyPr/>
        <a:lstStyle/>
        <a:p>
          <a:endParaRPr lang="es-ES"/>
        </a:p>
      </dgm:t>
    </dgm:pt>
    <dgm:pt modelId="{35200B49-E6F5-2A4A-AAAC-1466A7414AE7}" type="pres">
      <dgm:prSet presAssocID="{9C6D1CA9-BA08-8F46-BBE1-B2620FA5338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23300-3F26-274D-9D95-A2B4D76CACF2}" type="pres">
      <dgm:prSet presAssocID="{DC5BBBF0-7F2A-8A41-ACCF-00D640A3A6BD}" presName="spacer" presStyleCnt="0"/>
      <dgm:spPr/>
      <dgm:t>
        <a:bodyPr/>
        <a:lstStyle/>
        <a:p>
          <a:endParaRPr lang="es-ES"/>
        </a:p>
      </dgm:t>
    </dgm:pt>
    <dgm:pt modelId="{9009F0A2-F28E-3C47-A75E-DEA4DD6B102C}" type="pres">
      <dgm:prSet presAssocID="{6A2853F4-B90F-5E43-8CDA-965187E9B76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138C2-08F0-2948-A045-37D17A165C90}" type="pres">
      <dgm:prSet presAssocID="{F2E5F60A-19DA-4848-96F4-885D11ED6FB7}" presName="spacer" presStyleCnt="0"/>
      <dgm:spPr/>
      <dgm:t>
        <a:bodyPr/>
        <a:lstStyle/>
        <a:p>
          <a:endParaRPr lang="es-ES"/>
        </a:p>
      </dgm:t>
    </dgm:pt>
    <dgm:pt modelId="{D4D33F48-9B8D-6449-BEC5-50CFAB2110EB}" type="pres">
      <dgm:prSet presAssocID="{3B8BD228-094D-B54B-A91E-B42B06CD3D9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96084B-9BF0-1D46-B86C-C66567403D0B}" type="pres">
      <dgm:prSet presAssocID="{224FD8B4-3297-0446-80F6-24E91B03322C}" presName="spacer" presStyleCnt="0"/>
      <dgm:spPr/>
      <dgm:t>
        <a:bodyPr/>
        <a:lstStyle/>
        <a:p>
          <a:endParaRPr lang="es-ES"/>
        </a:p>
      </dgm:t>
    </dgm:pt>
    <dgm:pt modelId="{89CEC33E-BC81-7F4B-B0B2-ED6F2B9D72E9}" type="pres">
      <dgm:prSet presAssocID="{9FD46743-A8AD-F54C-ACE8-7E03FE2B3CB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1D557A-5DDC-3142-B1D4-E4BA36C97D65}" type="pres">
      <dgm:prSet presAssocID="{9817C700-D022-7046-8353-4B0E0F9F2E1E}" presName="spacer" presStyleCnt="0"/>
      <dgm:spPr/>
      <dgm:t>
        <a:bodyPr/>
        <a:lstStyle/>
        <a:p>
          <a:endParaRPr lang="es-ES"/>
        </a:p>
      </dgm:t>
    </dgm:pt>
    <dgm:pt modelId="{903F99BC-2E94-F846-B500-E6B85E83FB10}" type="pres">
      <dgm:prSet presAssocID="{75FCCF24-FB4C-B24A-A417-3BBFB111721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4BCBB1-EB4B-CF47-94AD-74D89F2BF5B0}" type="presOf" srcId="{9FD46743-A8AD-F54C-ACE8-7E03FE2B3CB0}" destId="{89CEC33E-BC81-7F4B-B0B2-ED6F2B9D72E9}" srcOrd="0" destOrd="0" presId="urn:microsoft.com/office/officeart/2005/8/layout/vList2"/>
    <dgm:cxn modelId="{672AA279-635B-3C40-B988-BA9E530C7F6F}" type="presOf" srcId="{51D33720-ECF9-9B43-9113-59883B467E29}" destId="{C5A112AE-383D-F14B-9CFD-95D0EFE49649}" srcOrd="0" destOrd="0" presId="urn:microsoft.com/office/officeart/2005/8/layout/vList2"/>
    <dgm:cxn modelId="{024DE9B1-C74C-2840-801F-9DA1CA043D97}" srcId="{2A10FBDA-CC18-5E45-958B-D8F422290852}" destId="{6A2853F4-B90F-5E43-8CDA-965187E9B760}" srcOrd="3" destOrd="0" parTransId="{908D6BAC-93E9-0B4D-857C-A8F9A0B97D49}" sibTransId="{F2E5F60A-19DA-4848-96F4-885D11ED6FB7}"/>
    <dgm:cxn modelId="{A6FE26B2-3D2F-0648-A135-AF094EA5F7F6}" srcId="{2A10FBDA-CC18-5E45-958B-D8F422290852}" destId="{9C6D1CA9-BA08-8F46-BBE1-B2620FA53388}" srcOrd="2" destOrd="0" parTransId="{312192F0-6644-2241-ACF9-2BF00426B61D}" sibTransId="{DC5BBBF0-7F2A-8A41-ACCF-00D640A3A6BD}"/>
    <dgm:cxn modelId="{DA6FD914-7132-894D-ADB9-20D7CB71EE0F}" srcId="{2A10FBDA-CC18-5E45-958B-D8F422290852}" destId="{CF2CA20A-77EF-8443-BD44-C2C11012C932}" srcOrd="0" destOrd="0" parTransId="{EA93A392-2865-BA4E-BD17-5ECCE0B1F28A}" sibTransId="{10C7F562-F72F-594C-B8BB-D312C1C26F63}"/>
    <dgm:cxn modelId="{58CB075A-CBC4-F946-B8FB-1B11E6925D1B}" type="presOf" srcId="{3B8BD228-094D-B54B-A91E-B42B06CD3D9A}" destId="{D4D33F48-9B8D-6449-BEC5-50CFAB2110EB}" srcOrd="0" destOrd="0" presId="urn:microsoft.com/office/officeart/2005/8/layout/vList2"/>
    <dgm:cxn modelId="{853CC069-AE45-F24E-A27E-974683C7E0E1}" srcId="{2A10FBDA-CC18-5E45-958B-D8F422290852}" destId="{3B8BD228-094D-B54B-A91E-B42B06CD3D9A}" srcOrd="4" destOrd="0" parTransId="{7A254BE0-EBBE-624D-A06B-832A2FAC0833}" sibTransId="{224FD8B4-3297-0446-80F6-24E91B03322C}"/>
    <dgm:cxn modelId="{1ED8DF8C-0E90-284E-97B6-7A1F47A9C324}" srcId="{2A10FBDA-CC18-5E45-958B-D8F422290852}" destId="{9FD46743-A8AD-F54C-ACE8-7E03FE2B3CB0}" srcOrd="5" destOrd="0" parTransId="{BB0AB2FF-4AA1-F443-A37D-D1A5F01C1507}" sibTransId="{9817C700-D022-7046-8353-4B0E0F9F2E1E}"/>
    <dgm:cxn modelId="{BC25AEAF-4973-4E4A-A8DC-C57D1845901F}" srcId="{2A10FBDA-CC18-5E45-958B-D8F422290852}" destId="{75FCCF24-FB4C-B24A-A417-3BBFB1117212}" srcOrd="6" destOrd="0" parTransId="{DF3F60FA-9013-BF4B-B44B-202EFDE829D6}" sibTransId="{8F05E86E-E444-5140-B128-B96FB5C8DE85}"/>
    <dgm:cxn modelId="{CD16F4A9-BAE6-D248-B0BA-A33F5D7AB979}" type="presOf" srcId="{2A10FBDA-CC18-5E45-958B-D8F422290852}" destId="{F0D8689F-4E1B-5345-ADC5-11A45161123C}" srcOrd="0" destOrd="0" presId="urn:microsoft.com/office/officeart/2005/8/layout/vList2"/>
    <dgm:cxn modelId="{A4824DC4-BE42-6448-909E-8A67CBF929A4}" type="presOf" srcId="{9C6D1CA9-BA08-8F46-BBE1-B2620FA53388}" destId="{35200B49-E6F5-2A4A-AAAC-1466A7414AE7}" srcOrd="0" destOrd="0" presId="urn:microsoft.com/office/officeart/2005/8/layout/vList2"/>
    <dgm:cxn modelId="{CC89FC99-8D83-B249-A9FD-38519D46B91D}" type="presOf" srcId="{75FCCF24-FB4C-B24A-A417-3BBFB1117212}" destId="{903F99BC-2E94-F846-B500-E6B85E83FB10}" srcOrd="0" destOrd="0" presId="urn:microsoft.com/office/officeart/2005/8/layout/vList2"/>
    <dgm:cxn modelId="{A9BED4BE-F504-9B4C-8199-2FC93E66149E}" type="presOf" srcId="{CF2CA20A-77EF-8443-BD44-C2C11012C932}" destId="{A5B172DB-8C8F-5944-9D3B-A0CF0CA4F8FA}" srcOrd="0" destOrd="0" presId="urn:microsoft.com/office/officeart/2005/8/layout/vList2"/>
    <dgm:cxn modelId="{611314D8-B5D8-9D48-B45B-83AA466DC942}" srcId="{2A10FBDA-CC18-5E45-958B-D8F422290852}" destId="{51D33720-ECF9-9B43-9113-59883B467E29}" srcOrd="1" destOrd="0" parTransId="{CC1EFDA0-4EF4-E84E-816A-BF519F630064}" sibTransId="{356B4619-DD27-9C49-BA5B-B12104DF2C25}"/>
    <dgm:cxn modelId="{27167DD7-6C1D-F548-88B7-20433C4CC87B}" type="presOf" srcId="{6A2853F4-B90F-5E43-8CDA-965187E9B760}" destId="{9009F0A2-F28E-3C47-A75E-DEA4DD6B102C}" srcOrd="0" destOrd="0" presId="urn:microsoft.com/office/officeart/2005/8/layout/vList2"/>
    <dgm:cxn modelId="{9C9ED405-71A5-954E-B204-7E77D16FF080}" type="presParOf" srcId="{F0D8689F-4E1B-5345-ADC5-11A45161123C}" destId="{A5B172DB-8C8F-5944-9D3B-A0CF0CA4F8FA}" srcOrd="0" destOrd="0" presId="urn:microsoft.com/office/officeart/2005/8/layout/vList2"/>
    <dgm:cxn modelId="{EB51CA4E-1442-E84B-B83B-507BD5CAE6FC}" type="presParOf" srcId="{F0D8689F-4E1B-5345-ADC5-11A45161123C}" destId="{8BFFAADA-DC67-1D4C-93A5-6D4705380A53}" srcOrd="1" destOrd="0" presId="urn:microsoft.com/office/officeart/2005/8/layout/vList2"/>
    <dgm:cxn modelId="{7B3D9611-56C7-0642-86DB-51F7D96BD94B}" type="presParOf" srcId="{F0D8689F-4E1B-5345-ADC5-11A45161123C}" destId="{C5A112AE-383D-F14B-9CFD-95D0EFE49649}" srcOrd="2" destOrd="0" presId="urn:microsoft.com/office/officeart/2005/8/layout/vList2"/>
    <dgm:cxn modelId="{23EE99CE-F577-B345-B53A-A616A44275D9}" type="presParOf" srcId="{F0D8689F-4E1B-5345-ADC5-11A45161123C}" destId="{32DCEB48-F4A1-994A-9420-8A8EA70E060B}" srcOrd="3" destOrd="0" presId="urn:microsoft.com/office/officeart/2005/8/layout/vList2"/>
    <dgm:cxn modelId="{0D3EE70D-FE8F-704F-AC59-3749DF8B2176}" type="presParOf" srcId="{F0D8689F-4E1B-5345-ADC5-11A45161123C}" destId="{35200B49-E6F5-2A4A-AAAC-1466A7414AE7}" srcOrd="4" destOrd="0" presId="urn:microsoft.com/office/officeart/2005/8/layout/vList2"/>
    <dgm:cxn modelId="{D6FA3CF3-8D07-C944-BFCD-F40EB55FB141}" type="presParOf" srcId="{F0D8689F-4E1B-5345-ADC5-11A45161123C}" destId="{C0823300-3F26-274D-9D95-A2B4D76CACF2}" srcOrd="5" destOrd="0" presId="urn:microsoft.com/office/officeart/2005/8/layout/vList2"/>
    <dgm:cxn modelId="{FDB18989-9A4C-274D-9403-1B5A47CB5A11}" type="presParOf" srcId="{F0D8689F-4E1B-5345-ADC5-11A45161123C}" destId="{9009F0A2-F28E-3C47-A75E-DEA4DD6B102C}" srcOrd="6" destOrd="0" presId="urn:microsoft.com/office/officeart/2005/8/layout/vList2"/>
    <dgm:cxn modelId="{4C6CA5C2-13D7-C34E-B5DD-43DC0A4C1D60}" type="presParOf" srcId="{F0D8689F-4E1B-5345-ADC5-11A45161123C}" destId="{727138C2-08F0-2948-A045-37D17A165C90}" srcOrd="7" destOrd="0" presId="urn:microsoft.com/office/officeart/2005/8/layout/vList2"/>
    <dgm:cxn modelId="{D9AB5101-7435-7E49-85A9-B1D5832599A2}" type="presParOf" srcId="{F0D8689F-4E1B-5345-ADC5-11A45161123C}" destId="{D4D33F48-9B8D-6449-BEC5-50CFAB2110EB}" srcOrd="8" destOrd="0" presId="urn:microsoft.com/office/officeart/2005/8/layout/vList2"/>
    <dgm:cxn modelId="{146FD564-6DEF-0C45-8407-E4328B9F9C8B}" type="presParOf" srcId="{F0D8689F-4E1B-5345-ADC5-11A45161123C}" destId="{7A96084B-9BF0-1D46-B86C-C66567403D0B}" srcOrd="9" destOrd="0" presId="urn:microsoft.com/office/officeart/2005/8/layout/vList2"/>
    <dgm:cxn modelId="{314097D9-94BA-884F-BD42-44641258CCD2}" type="presParOf" srcId="{F0D8689F-4E1B-5345-ADC5-11A45161123C}" destId="{89CEC33E-BC81-7F4B-B0B2-ED6F2B9D72E9}" srcOrd="10" destOrd="0" presId="urn:microsoft.com/office/officeart/2005/8/layout/vList2"/>
    <dgm:cxn modelId="{8F49F3C6-1175-6240-B09B-0AB92CC79534}" type="presParOf" srcId="{F0D8689F-4E1B-5345-ADC5-11A45161123C}" destId="{121D557A-5DDC-3142-B1D4-E4BA36C97D65}" srcOrd="11" destOrd="0" presId="urn:microsoft.com/office/officeart/2005/8/layout/vList2"/>
    <dgm:cxn modelId="{096C9F33-DAC9-A444-A050-5C9C3F77E716}" type="presParOf" srcId="{F0D8689F-4E1B-5345-ADC5-11A45161123C}" destId="{903F99BC-2E94-F846-B500-E6B85E83FB1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787729-6E15-4AFB-848A-35B9F299ED2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E9ADAFC-6159-422C-9187-E7D98E92FE8A}">
      <dgm:prSet/>
      <dgm:spPr>
        <a:solidFill>
          <a:srgbClr val="FF0000"/>
        </a:solidFill>
      </dgm:spPr>
      <dgm:t>
        <a:bodyPr/>
        <a:lstStyle/>
        <a:p>
          <a:r>
            <a:rPr lang="es-AR" b="0" i="0" dirty="0" smtClean="0"/>
            <a:t>Inesperada paridad entre </a:t>
          </a:r>
          <a:r>
            <a:rPr lang="es-AR" b="0" i="0" dirty="0" err="1" smtClean="0"/>
            <a:t>Macri</a:t>
          </a:r>
          <a:r>
            <a:rPr lang="es-AR" b="0" i="0" dirty="0" smtClean="0"/>
            <a:t> y </a:t>
          </a:r>
          <a:r>
            <a:rPr lang="es-AR" b="0" i="0" dirty="0" err="1" smtClean="0"/>
            <a:t>Scioli</a:t>
          </a:r>
          <a:r>
            <a:rPr lang="es-AR" b="0" i="0" dirty="0" smtClean="0"/>
            <a:t>. Ambos definirán en el primer balotaje de la historia quién será el próximo Presidente.</a:t>
          </a:r>
          <a:endParaRPr lang="es-AR" b="0" i="0" dirty="0"/>
        </a:p>
      </dgm:t>
    </dgm:pt>
    <dgm:pt modelId="{E8F7746F-D23B-4D1D-B245-5FA6C3C9C155}" type="parTrans" cxnId="{F360774F-8F79-44E1-874E-A82ADA5F6A7F}">
      <dgm:prSet/>
      <dgm:spPr/>
      <dgm:t>
        <a:bodyPr/>
        <a:lstStyle/>
        <a:p>
          <a:endParaRPr lang="es-AR"/>
        </a:p>
      </dgm:t>
    </dgm:pt>
    <dgm:pt modelId="{BECDB835-9D3B-462D-80BA-24613D59B3CC}" type="sibTrans" cxnId="{F360774F-8F79-44E1-874E-A82ADA5F6A7F}">
      <dgm:prSet/>
      <dgm:spPr/>
      <dgm:t>
        <a:bodyPr/>
        <a:lstStyle/>
        <a:p>
          <a:endParaRPr lang="es-AR"/>
        </a:p>
      </dgm:t>
    </dgm:pt>
    <dgm:pt modelId="{01181F6C-B6E8-4E22-86E4-A223B2BBD3AB}">
      <dgm:prSet/>
      <dgm:spPr>
        <a:solidFill>
          <a:srgbClr val="5C1867"/>
        </a:solidFill>
      </dgm:spPr>
      <dgm:t>
        <a:bodyPr/>
        <a:lstStyle/>
        <a:p>
          <a:r>
            <a:rPr lang="es-AR" b="0" i="0" dirty="0" smtClean="0"/>
            <a:t>Récord en la compra del dólar ahorro.</a:t>
          </a:r>
          <a:endParaRPr lang="es-AR" b="0" i="0" dirty="0"/>
        </a:p>
      </dgm:t>
    </dgm:pt>
    <dgm:pt modelId="{EAA3010C-E360-40B8-8A73-9992F4AB5575}" type="parTrans" cxnId="{29B4F71B-A3D8-49C5-AD2C-421BBBD7A8FE}">
      <dgm:prSet/>
      <dgm:spPr/>
      <dgm:t>
        <a:bodyPr/>
        <a:lstStyle/>
        <a:p>
          <a:endParaRPr lang="es-AR"/>
        </a:p>
      </dgm:t>
    </dgm:pt>
    <dgm:pt modelId="{5E78F92D-3936-4DA7-8951-7BB5F75B7AD5}" type="sibTrans" cxnId="{29B4F71B-A3D8-49C5-AD2C-421BBBD7A8FE}">
      <dgm:prSet/>
      <dgm:spPr/>
      <dgm:t>
        <a:bodyPr/>
        <a:lstStyle/>
        <a:p>
          <a:endParaRPr lang="es-AR"/>
        </a:p>
      </dgm:t>
    </dgm:pt>
    <dgm:pt modelId="{CCED5802-856C-4AFC-A7C9-9C9A99BD48C3}">
      <dgm:prSet/>
      <dgm:spPr>
        <a:solidFill>
          <a:srgbClr val="8EC02F"/>
        </a:solidFill>
      </dgm:spPr>
      <dgm:t>
        <a:bodyPr/>
        <a:lstStyle/>
        <a:p>
          <a:r>
            <a:rPr lang="es-AR" b="0" i="0" dirty="0" err="1" smtClean="0"/>
            <a:t>Scioli</a:t>
          </a:r>
          <a:r>
            <a:rPr lang="es-AR" b="0" i="0" dirty="0" smtClean="0"/>
            <a:t> irá al debate de cara al balotaje el 22 de noviembre.</a:t>
          </a:r>
          <a:endParaRPr lang="es-AR" b="0" i="0" dirty="0"/>
        </a:p>
      </dgm:t>
    </dgm:pt>
    <dgm:pt modelId="{4CDA92A3-A51D-426A-9774-EB7F78641B5B}" type="parTrans" cxnId="{2C906249-54F0-4E50-88FE-FD95C50430A7}">
      <dgm:prSet/>
      <dgm:spPr/>
      <dgm:t>
        <a:bodyPr/>
        <a:lstStyle/>
        <a:p>
          <a:endParaRPr lang="es-AR"/>
        </a:p>
      </dgm:t>
    </dgm:pt>
    <dgm:pt modelId="{D5B635D7-58CD-4BA0-8190-F329C021F77C}" type="sibTrans" cxnId="{2C906249-54F0-4E50-88FE-FD95C50430A7}">
      <dgm:prSet/>
      <dgm:spPr/>
      <dgm:t>
        <a:bodyPr/>
        <a:lstStyle/>
        <a:p>
          <a:endParaRPr lang="es-AR"/>
        </a:p>
      </dgm:t>
    </dgm:pt>
    <dgm:pt modelId="{CFE6277A-7CAC-4BB5-9FBD-2C6AF4F7C6F8}">
      <dgm:prSet/>
      <dgm:spPr>
        <a:solidFill>
          <a:srgbClr val="FF6600"/>
        </a:solidFill>
      </dgm:spPr>
      <dgm:t>
        <a:bodyPr/>
        <a:lstStyle/>
        <a:p>
          <a:r>
            <a:rPr lang="es-AR" b="0" i="0" smtClean="0"/>
            <a:t>Cambiemos logró 32 de las 69 bancas que se renuevan en la Legislatura bonaerense.</a:t>
          </a:r>
          <a:endParaRPr lang="es-AR" b="0" i="0"/>
        </a:p>
      </dgm:t>
    </dgm:pt>
    <dgm:pt modelId="{8A84124D-5004-4A9C-9A47-4C928B1703DE}" type="parTrans" cxnId="{0FE8FAED-93A9-463B-B0C2-8AC76FAA3144}">
      <dgm:prSet/>
      <dgm:spPr/>
      <dgm:t>
        <a:bodyPr/>
        <a:lstStyle/>
        <a:p>
          <a:endParaRPr lang="es-AR"/>
        </a:p>
      </dgm:t>
    </dgm:pt>
    <dgm:pt modelId="{40A1CDE3-D255-4C65-9168-31332A717137}" type="sibTrans" cxnId="{0FE8FAED-93A9-463B-B0C2-8AC76FAA3144}">
      <dgm:prSet/>
      <dgm:spPr/>
      <dgm:t>
        <a:bodyPr/>
        <a:lstStyle/>
        <a:p>
          <a:endParaRPr lang="es-AR"/>
        </a:p>
      </dgm:t>
    </dgm:pt>
    <dgm:pt modelId="{536C36AC-8A24-4E22-B871-C3D4241DE6AC}">
      <dgm:prSet/>
      <dgm:spPr/>
      <dgm:t>
        <a:bodyPr/>
        <a:lstStyle/>
        <a:p>
          <a:r>
            <a:rPr lang="es-AR" b="0" i="0" dirty="0" smtClean="0"/>
            <a:t>Vidal superó a Aníbal por 5 puntos, y gobernará la Provincia de Buenos Aires.</a:t>
          </a:r>
          <a:endParaRPr lang="es-AR" b="0" i="0" dirty="0"/>
        </a:p>
      </dgm:t>
    </dgm:pt>
    <dgm:pt modelId="{18DDEDB8-931B-4B26-AAB2-03D3C7C2FB7E}" type="parTrans" cxnId="{A2DB19B7-4F60-4C4A-914D-AAAA7DC4AC02}">
      <dgm:prSet/>
      <dgm:spPr/>
      <dgm:t>
        <a:bodyPr/>
        <a:lstStyle/>
        <a:p>
          <a:endParaRPr lang="es-AR"/>
        </a:p>
      </dgm:t>
    </dgm:pt>
    <dgm:pt modelId="{4FB4D7D9-1FEA-421C-901C-F2DFDDA3BB9C}" type="sibTrans" cxnId="{A2DB19B7-4F60-4C4A-914D-AAAA7DC4AC02}">
      <dgm:prSet/>
      <dgm:spPr/>
      <dgm:t>
        <a:bodyPr/>
        <a:lstStyle/>
        <a:p>
          <a:endParaRPr lang="es-AR"/>
        </a:p>
      </dgm:t>
    </dgm:pt>
    <dgm:pt modelId="{0D78F0B0-01EF-4E5F-BC7F-014902C55CF1}" type="pres">
      <dgm:prSet presAssocID="{13787729-6E15-4AFB-848A-35B9F299ED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ECEA7C9-47AB-48E3-8ACB-07D79441C47A}" type="pres">
      <dgm:prSet presAssocID="{AE9ADAFC-6159-422C-9187-E7D98E92FE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C5D4E15-2ABC-4088-8E23-B46BB250711A}" type="pres">
      <dgm:prSet presAssocID="{BECDB835-9D3B-462D-80BA-24613D59B3CC}" presName="spacer" presStyleCnt="0"/>
      <dgm:spPr/>
    </dgm:pt>
    <dgm:pt modelId="{DA907F14-CAAA-4ED4-AEED-42C06215177D}" type="pres">
      <dgm:prSet presAssocID="{01181F6C-B6E8-4E22-86E4-A223B2BBD3A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DD6A6AA-93C1-4D63-BF47-5352E181CF91}" type="pres">
      <dgm:prSet presAssocID="{5E78F92D-3936-4DA7-8951-7BB5F75B7AD5}" presName="spacer" presStyleCnt="0"/>
      <dgm:spPr/>
    </dgm:pt>
    <dgm:pt modelId="{AD3149B8-D986-48B3-ADDA-686665466945}" type="pres">
      <dgm:prSet presAssocID="{CCED5802-856C-4AFC-A7C9-9C9A99BD48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A8684DD-68CB-45C0-B3F9-0DD8EBD817E0}" type="pres">
      <dgm:prSet presAssocID="{D5B635D7-58CD-4BA0-8190-F329C021F77C}" presName="spacer" presStyleCnt="0"/>
      <dgm:spPr/>
    </dgm:pt>
    <dgm:pt modelId="{5096C818-CB60-42CC-A52E-5CF36391287B}" type="pres">
      <dgm:prSet presAssocID="{CFE6277A-7CAC-4BB5-9FBD-2C6AF4F7C6F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2C8A496-4899-42AD-970A-9741C9687C6B}" type="pres">
      <dgm:prSet presAssocID="{40A1CDE3-D255-4C65-9168-31332A717137}" presName="spacer" presStyleCnt="0"/>
      <dgm:spPr/>
    </dgm:pt>
    <dgm:pt modelId="{85665576-3D3E-403A-B21D-C350B858D4DA}" type="pres">
      <dgm:prSet presAssocID="{536C36AC-8A24-4E22-B871-C3D4241DE6A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360774F-8F79-44E1-874E-A82ADA5F6A7F}" srcId="{13787729-6E15-4AFB-848A-35B9F299ED21}" destId="{AE9ADAFC-6159-422C-9187-E7D98E92FE8A}" srcOrd="0" destOrd="0" parTransId="{E8F7746F-D23B-4D1D-B245-5FA6C3C9C155}" sibTransId="{BECDB835-9D3B-462D-80BA-24613D59B3CC}"/>
    <dgm:cxn modelId="{29B4F71B-A3D8-49C5-AD2C-421BBBD7A8FE}" srcId="{13787729-6E15-4AFB-848A-35B9F299ED21}" destId="{01181F6C-B6E8-4E22-86E4-A223B2BBD3AB}" srcOrd="1" destOrd="0" parTransId="{EAA3010C-E360-40B8-8A73-9992F4AB5575}" sibTransId="{5E78F92D-3936-4DA7-8951-7BB5F75B7AD5}"/>
    <dgm:cxn modelId="{A2DB19B7-4F60-4C4A-914D-AAAA7DC4AC02}" srcId="{13787729-6E15-4AFB-848A-35B9F299ED21}" destId="{536C36AC-8A24-4E22-B871-C3D4241DE6AC}" srcOrd="4" destOrd="0" parTransId="{18DDEDB8-931B-4B26-AAB2-03D3C7C2FB7E}" sibTransId="{4FB4D7D9-1FEA-421C-901C-F2DFDDA3BB9C}"/>
    <dgm:cxn modelId="{2C906249-54F0-4E50-88FE-FD95C50430A7}" srcId="{13787729-6E15-4AFB-848A-35B9F299ED21}" destId="{CCED5802-856C-4AFC-A7C9-9C9A99BD48C3}" srcOrd="2" destOrd="0" parTransId="{4CDA92A3-A51D-426A-9774-EB7F78641B5B}" sibTransId="{D5B635D7-58CD-4BA0-8190-F329C021F77C}"/>
    <dgm:cxn modelId="{0DA9BACF-B6D9-4AF4-B708-363C4D3C21D8}" type="presOf" srcId="{01181F6C-B6E8-4E22-86E4-A223B2BBD3AB}" destId="{DA907F14-CAAA-4ED4-AEED-42C06215177D}" srcOrd="0" destOrd="0" presId="urn:microsoft.com/office/officeart/2005/8/layout/vList2"/>
    <dgm:cxn modelId="{ECFD4860-9D0D-4BCA-8225-3D65F2423555}" type="presOf" srcId="{13787729-6E15-4AFB-848A-35B9F299ED21}" destId="{0D78F0B0-01EF-4E5F-BC7F-014902C55CF1}" srcOrd="0" destOrd="0" presId="urn:microsoft.com/office/officeart/2005/8/layout/vList2"/>
    <dgm:cxn modelId="{7DA6F5D2-0ADE-4B00-953E-443CCCAB826A}" type="presOf" srcId="{536C36AC-8A24-4E22-B871-C3D4241DE6AC}" destId="{85665576-3D3E-403A-B21D-C350B858D4DA}" srcOrd="0" destOrd="0" presId="urn:microsoft.com/office/officeart/2005/8/layout/vList2"/>
    <dgm:cxn modelId="{0FE8FAED-93A9-463B-B0C2-8AC76FAA3144}" srcId="{13787729-6E15-4AFB-848A-35B9F299ED21}" destId="{CFE6277A-7CAC-4BB5-9FBD-2C6AF4F7C6F8}" srcOrd="3" destOrd="0" parTransId="{8A84124D-5004-4A9C-9A47-4C928B1703DE}" sibTransId="{40A1CDE3-D255-4C65-9168-31332A717137}"/>
    <dgm:cxn modelId="{91BCC898-07C9-42C1-AA00-8C4D8552A107}" type="presOf" srcId="{AE9ADAFC-6159-422C-9187-E7D98E92FE8A}" destId="{0ECEA7C9-47AB-48E3-8ACB-07D79441C47A}" srcOrd="0" destOrd="0" presId="urn:microsoft.com/office/officeart/2005/8/layout/vList2"/>
    <dgm:cxn modelId="{F8DE4E27-CF63-46BC-A2B0-E57A058B93EF}" type="presOf" srcId="{CFE6277A-7CAC-4BB5-9FBD-2C6AF4F7C6F8}" destId="{5096C818-CB60-42CC-A52E-5CF36391287B}" srcOrd="0" destOrd="0" presId="urn:microsoft.com/office/officeart/2005/8/layout/vList2"/>
    <dgm:cxn modelId="{7F87C5B5-179B-4546-8185-B6A26DC0C55E}" type="presOf" srcId="{CCED5802-856C-4AFC-A7C9-9C9A99BD48C3}" destId="{AD3149B8-D986-48B3-ADDA-686665466945}" srcOrd="0" destOrd="0" presId="urn:microsoft.com/office/officeart/2005/8/layout/vList2"/>
    <dgm:cxn modelId="{2D96DC22-701C-49A3-BE49-E8DEEDB5B2D8}" type="presParOf" srcId="{0D78F0B0-01EF-4E5F-BC7F-014902C55CF1}" destId="{0ECEA7C9-47AB-48E3-8ACB-07D79441C47A}" srcOrd="0" destOrd="0" presId="urn:microsoft.com/office/officeart/2005/8/layout/vList2"/>
    <dgm:cxn modelId="{1F75F8D9-10E1-4256-9BFC-05F0D8FE7445}" type="presParOf" srcId="{0D78F0B0-01EF-4E5F-BC7F-014902C55CF1}" destId="{6C5D4E15-2ABC-4088-8E23-B46BB250711A}" srcOrd="1" destOrd="0" presId="urn:microsoft.com/office/officeart/2005/8/layout/vList2"/>
    <dgm:cxn modelId="{02891907-A137-4E9F-83BC-C86DF5412474}" type="presParOf" srcId="{0D78F0B0-01EF-4E5F-BC7F-014902C55CF1}" destId="{DA907F14-CAAA-4ED4-AEED-42C06215177D}" srcOrd="2" destOrd="0" presId="urn:microsoft.com/office/officeart/2005/8/layout/vList2"/>
    <dgm:cxn modelId="{EA80A139-4038-4257-8384-15A80D9215EB}" type="presParOf" srcId="{0D78F0B0-01EF-4E5F-BC7F-014902C55CF1}" destId="{ADD6A6AA-93C1-4D63-BF47-5352E181CF91}" srcOrd="3" destOrd="0" presId="urn:microsoft.com/office/officeart/2005/8/layout/vList2"/>
    <dgm:cxn modelId="{0D40E0F1-4117-4F92-A1C3-DB59A7EDBB75}" type="presParOf" srcId="{0D78F0B0-01EF-4E5F-BC7F-014902C55CF1}" destId="{AD3149B8-D986-48B3-ADDA-686665466945}" srcOrd="4" destOrd="0" presId="urn:microsoft.com/office/officeart/2005/8/layout/vList2"/>
    <dgm:cxn modelId="{08DAB216-8408-4AB8-AFA5-CF10113DFB82}" type="presParOf" srcId="{0D78F0B0-01EF-4E5F-BC7F-014902C55CF1}" destId="{6A8684DD-68CB-45C0-B3F9-0DD8EBD817E0}" srcOrd="5" destOrd="0" presId="urn:microsoft.com/office/officeart/2005/8/layout/vList2"/>
    <dgm:cxn modelId="{9D4D739D-7515-43FF-95EE-4011AAACF486}" type="presParOf" srcId="{0D78F0B0-01EF-4E5F-BC7F-014902C55CF1}" destId="{5096C818-CB60-42CC-A52E-5CF36391287B}" srcOrd="6" destOrd="0" presId="urn:microsoft.com/office/officeart/2005/8/layout/vList2"/>
    <dgm:cxn modelId="{48DA1679-AD68-4021-B124-92029C9C2FF9}" type="presParOf" srcId="{0D78F0B0-01EF-4E5F-BC7F-014902C55CF1}" destId="{F2C8A496-4899-42AD-970A-9741C9687C6B}" srcOrd="7" destOrd="0" presId="urn:microsoft.com/office/officeart/2005/8/layout/vList2"/>
    <dgm:cxn modelId="{102AD508-C747-4839-8151-EEED1FAD27D5}" type="presParOf" srcId="{0D78F0B0-01EF-4E5F-BC7F-014902C55CF1}" destId="{85665576-3D3E-403A-B21D-C350B858D4D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A292E-A226-2049-A222-CA99D87F18E3}">
      <dsp:nvSpPr>
        <dsp:cNvPr id="0" name=""/>
        <dsp:cNvSpPr/>
      </dsp:nvSpPr>
      <dsp:spPr>
        <a:xfrm>
          <a:off x="0" y="46095"/>
          <a:ext cx="6884702" cy="599625"/>
        </a:xfrm>
        <a:prstGeom prst="roundRect">
          <a:avLst/>
        </a:prstGeom>
        <a:solidFill>
          <a:srgbClr val="FF660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dirty="0" smtClean="0">
              <a:solidFill>
                <a:schemeClr val="bg1"/>
              </a:solidFill>
              <a:latin typeface="+mj-lt"/>
            </a:rPr>
            <a:t>- Tablero de Situación </a:t>
          </a:r>
          <a:endParaRPr lang="es-ES" sz="2500" b="1" i="0" kern="1200" dirty="0">
            <a:solidFill>
              <a:schemeClr val="bg1"/>
            </a:solidFill>
            <a:latin typeface="+mj-lt"/>
          </a:endParaRPr>
        </a:p>
      </dsp:txBody>
      <dsp:txXfrm>
        <a:off x="29271" y="75366"/>
        <a:ext cx="6826160" cy="541083"/>
      </dsp:txXfrm>
    </dsp:sp>
    <dsp:sp modelId="{80FAA365-F36B-F041-A643-9D13E1EAF093}">
      <dsp:nvSpPr>
        <dsp:cNvPr id="0" name=""/>
        <dsp:cNvSpPr/>
      </dsp:nvSpPr>
      <dsp:spPr>
        <a:xfrm>
          <a:off x="0" y="717720"/>
          <a:ext cx="6884702" cy="599625"/>
        </a:xfrm>
        <a:prstGeom prst="roundRect">
          <a:avLst/>
        </a:prstGeom>
        <a:solidFill>
          <a:srgbClr val="073A7E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dirty="0" smtClean="0">
              <a:solidFill>
                <a:srgbClr val="FFFFFF"/>
              </a:solidFill>
              <a:latin typeface="+mj-lt"/>
            </a:rPr>
            <a:t>- Economía personal</a:t>
          </a:r>
          <a:endParaRPr lang="es-ES" sz="2500" b="1" i="0" kern="1200" dirty="0">
            <a:solidFill>
              <a:srgbClr val="FFFFFF"/>
            </a:solidFill>
            <a:latin typeface="+mj-lt"/>
          </a:endParaRPr>
        </a:p>
      </dsp:txBody>
      <dsp:txXfrm>
        <a:off x="29271" y="746991"/>
        <a:ext cx="6826160" cy="541083"/>
      </dsp:txXfrm>
    </dsp:sp>
    <dsp:sp modelId="{C0C5F690-B3B7-D54F-BDC9-F7294CCAAB73}">
      <dsp:nvSpPr>
        <dsp:cNvPr id="0" name=""/>
        <dsp:cNvSpPr/>
      </dsp:nvSpPr>
      <dsp:spPr>
        <a:xfrm>
          <a:off x="0" y="1389345"/>
          <a:ext cx="6884702" cy="599625"/>
        </a:xfrm>
        <a:prstGeom prst="roundRect">
          <a:avLst/>
        </a:prstGeom>
        <a:solidFill>
          <a:srgbClr val="F5D61B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dirty="0" smtClean="0">
              <a:solidFill>
                <a:srgbClr val="FFFFFF"/>
              </a:solidFill>
              <a:latin typeface="+mj-lt"/>
            </a:rPr>
            <a:t>- Actitudes y opiniones políticas generales</a:t>
          </a:r>
          <a:endParaRPr lang="es-ES" sz="2500" b="1" i="0" kern="1200" dirty="0">
            <a:solidFill>
              <a:srgbClr val="FFFFFF"/>
            </a:solidFill>
            <a:latin typeface="+mj-lt"/>
          </a:endParaRPr>
        </a:p>
      </dsp:txBody>
      <dsp:txXfrm>
        <a:off x="29271" y="1418616"/>
        <a:ext cx="6826160" cy="541083"/>
      </dsp:txXfrm>
    </dsp:sp>
    <dsp:sp modelId="{C9315402-113B-824E-9223-19E06B9B4262}">
      <dsp:nvSpPr>
        <dsp:cNvPr id="0" name=""/>
        <dsp:cNvSpPr/>
      </dsp:nvSpPr>
      <dsp:spPr>
        <a:xfrm>
          <a:off x="0" y="2060970"/>
          <a:ext cx="6884702" cy="599625"/>
        </a:xfrm>
        <a:prstGeom prst="roundRect">
          <a:avLst/>
        </a:prstGeom>
        <a:solidFill>
          <a:srgbClr val="8EC02F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dirty="0" smtClean="0">
              <a:solidFill>
                <a:srgbClr val="FFFFFF"/>
              </a:solidFill>
              <a:latin typeface="+mj-lt"/>
            </a:rPr>
            <a:t>- Escenario electoral 2015</a:t>
          </a:r>
          <a:endParaRPr lang="es-ES" sz="2500" b="1" i="0" kern="1200" dirty="0">
            <a:solidFill>
              <a:srgbClr val="FFFFFF"/>
            </a:solidFill>
            <a:latin typeface="+mj-lt"/>
          </a:endParaRPr>
        </a:p>
      </dsp:txBody>
      <dsp:txXfrm>
        <a:off x="29271" y="2090241"/>
        <a:ext cx="6826160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172DB-8C8F-5944-9D3B-A0CF0CA4F8FA}">
      <dsp:nvSpPr>
        <dsp:cNvPr id="0" name=""/>
        <dsp:cNvSpPr/>
      </dsp:nvSpPr>
      <dsp:spPr>
        <a:xfrm>
          <a:off x="0" y="680"/>
          <a:ext cx="6979965" cy="572033"/>
        </a:xfrm>
        <a:prstGeom prst="roundRect">
          <a:avLst/>
        </a:prstGeom>
        <a:solidFill>
          <a:srgbClr val="FF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UNIVERSO: </a:t>
          </a:r>
          <a:r>
            <a:rPr lang="es-ES" sz="1600" kern="1200" dirty="0" smtClean="0"/>
            <a:t>POBLACIÓN RESIDENTE EN CAPITAL FEDERAL Y CONURBANO</a:t>
          </a:r>
          <a:endParaRPr lang="es-ES" sz="1600" kern="1200" dirty="0"/>
        </a:p>
      </dsp:txBody>
      <dsp:txXfrm>
        <a:off x="27924" y="28604"/>
        <a:ext cx="6924117" cy="516185"/>
      </dsp:txXfrm>
    </dsp:sp>
    <dsp:sp modelId="{C5A112AE-383D-F14B-9CFD-95D0EFE49649}">
      <dsp:nvSpPr>
        <dsp:cNvPr id="0" name=""/>
        <dsp:cNvSpPr/>
      </dsp:nvSpPr>
      <dsp:spPr>
        <a:xfrm>
          <a:off x="0" y="585594"/>
          <a:ext cx="6979965" cy="572033"/>
        </a:xfrm>
        <a:prstGeom prst="roundRect">
          <a:avLst/>
        </a:prstGeom>
        <a:solidFill>
          <a:srgbClr val="0092D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MUESTRA: </a:t>
          </a:r>
          <a:r>
            <a:rPr lang="es-ES" sz="1600" kern="1200" dirty="0" smtClean="0"/>
            <a:t>500 CASOS, DE LOS CUALES 200 EN CABA Y 300 EN CONURBANO.</a:t>
          </a:r>
          <a:endParaRPr lang="es-ES" sz="1600" kern="1200" dirty="0"/>
        </a:p>
      </dsp:txBody>
      <dsp:txXfrm>
        <a:off x="27924" y="613518"/>
        <a:ext cx="6924117" cy="516185"/>
      </dsp:txXfrm>
    </dsp:sp>
    <dsp:sp modelId="{35200B49-E6F5-2A4A-AAAC-1466A7414AE7}">
      <dsp:nvSpPr>
        <dsp:cNvPr id="0" name=""/>
        <dsp:cNvSpPr/>
      </dsp:nvSpPr>
      <dsp:spPr>
        <a:xfrm>
          <a:off x="0" y="1170509"/>
          <a:ext cx="6979965" cy="572033"/>
        </a:xfrm>
        <a:prstGeom prst="roundRect">
          <a:avLst/>
        </a:prstGeom>
        <a:solidFill>
          <a:srgbClr val="5C186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ERROR ESTADÍSTICO: </a:t>
          </a:r>
          <a:r>
            <a:rPr lang="es-ES" sz="1600" kern="1200" dirty="0" smtClean="0"/>
            <a:t>4,5%</a:t>
          </a:r>
          <a:endParaRPr lang="es-ES" sz="1600" kern="1200" dirty="0"/>
        </a:p>
      </dsp:txBody>
      <dsp:txXfrm>
        <a:off x="27924" y="1198433"/>
        <a:ext cx="6924117" cy="516185"/>
      </dsp:txXfrm>
    </dsp:sp>
    <dsp:sp modelId="{9009F0A2-F28E-3C47-A75E-DEA4DD6B102C}">
      <dsp:nvSpPr>
        <dsp:cNvPr id="0" name=""/>
        <dsp:cNvSpPr/>
      </dsp:nvSpPr>
      <dsp:spPr>
        <a:xfrm>
          <a:off x="0" y="1755423"/>
          <a:ext cx="6979965" cy="572033"/>
        </a:xfrm>
        <a:prstGeom prst="roundRect">
          <a:avLst/>
        </a:prstGeom>
        <a:solidFill>
          <a:srgbClr val="8EC02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CUESTIONARIO: </a:t>
          </a:r>
          <a:r>
            <a:rPr lang="es-ES" sz="1600" kern="1200" dirty="0" smtClean="0"/>
            <a:t>CON PREGUNTAS ABIERTAS PRECODIFICAS Y CERRADAS</a:t>
          </a:r>
          <a:endParaRPr lang="es-ES" sz="1600" kern="1200" dirty="0"/>
        </a:p>
      </dsp:txBody>
      <dsp:txXfrm>
        <a:off x="27924" y="1783347"/>
        <a:ext cx="6924117" cy="516185"/>
      </dsp:txXfrm>
    </dsp:sp>
    <dsp:sp modelId="{D4D33F48-9B8D-6449-BEC5-50CFAB2110EB}">
      <dsp:nvSpPr>
        <dsp:cNvPr id="0" name=""/>
        <dsp:cNvSpPr/>
      </dsp:nvSpPr>
      <dsp:spPr>
        <a:xfrm>
          <a:off x="0" y="2340337"/>
          <a:ext cx="6979965" cy="572033"/>
        </a:xfrm>
        <a:prstGeom prst="roundRect">
          <a:avLst/>
        </a:prstGeom>
        <a:solidFill>
          <a:srgbClr val="F5D61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ENTREVISTAS: </a:t>
          </a:r>
          <a:r>
            <a:rPr lang="es-ES" sz="1600" kern="1200" dirty="0" smtClean="0"/>
            <a:t>TELEFÓNICAS EN CABA Y PRESENCIALES EN CONURBANO</a:t>
          </a:r>
          <a:endParaRPr lang="es-ES" sz="1600" kern="1200" dirty="0"/>
        </a:p>
      </dsp:txBody>
      <dsp:txXfrm>
        <a:off x="27924" y="2368261"/>
        <a:ext cx="6924117" cy="516185"/>
      </dsp:txXfrm>
    </dsp:sp>
    <dsp:sp modelId="{89CEC33E-BC81-7F4B-B0B2-ED6F2B9D72E9}">
      <dsp:nvSpPr>
        <dsp:cNvPr id="0" name=""/>
        <dsp:cNvSpPr/>
      </dsp:nvSpPr>
      <dsp:spPr>
        <a:xfrm>
          <a:off x="0" y="2925252"/>
          <a:ext cx="6979965" cy="572033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TRABAJO DE CAMPO: </a:t>
          </a:r>
          <a:r>
            <a:rPr lang="es-ES" sz="1600" kern="1200" dirty="0" smtClean="0"/>
            <a:t>ENTRE LOS DÍAS  31 DE 0CTUBRE Y 5 DE NOVIEMBRE DE 2015</a:t>
          </a:r>
          <a:endParaRPr lang="es-ES" sz="1600" kern="1200" dirty="0"/>
        </a:p>
      </dsp:txBody>
      <dsp:txXfrm>
        <a:off x="27924" y="2953176"/>
        <a:ext cx="6924117" cy="516185"/>
      </dsp:txXfrm>
    </dsp:sp>
    <dsp:sp modelId="{903F99BC-2E94-F846-B500-E6B85E83FB10}">
      <dsp:nvSpPr>
        <dsp:cNvPr id="0" name=""/>
        <dsp:cNvSpPr/>
      </dsp:nvSpPr>
      <dsp:spPr>
        <a:xfrm>
          <a:off x="0" y="3510166"/>
          <a:ext cx="6979965" cy="572033"/>
        </a:xfrm>
        <a:prstGeom prst="roundRect">
          <a:avLst/>
        </a:prstGeom>
        <a:solidFill>
          <a:srgbClr val="073A7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PROCESAMIENTO: </a:t>
          </a:r>
          <a:r>
            <a:rPr lang="es-ES" sz="1600" kern="1200" dirty="0" smtClean="0"/>
            <a:t>ESTUDIO BABINO-GRINSPON</a:t>
          </a:r>
          <a:endParaRPr lang="es-ES" sz="1600" kern="1200" dirty="0"/>
        </a:p>
      </dsp:txBody>
      <dsp:txXfrm>
        <a:off x="27924" y="3538090"/>
        <a:ext cx="6924117" cy="516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EA7C9-47AB-48E3-8ACB-07D79441C47A}">
      <dsp:nvSpPr>
        <dsp:cNvPr id="0" name=""/>
        <dsp:cNvSpPr/>
      </dsp:nvSpPr>
      <dsp:spPr>
        <a:xfrm>
          <a:off x="0" y="11430"/>
          <a:ext cx="7645706" cy="676260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dirty="0" smtClean="0"/>
            <a:t>Inesperada paridad entre </a:t>
          </a:r>
          <a:r>
            <a:rPr lang="es-AR" sz="1700" b="0" i="0" kern="1200" dirty="0" err="1" smtClean="0"/>
            <a:t>Macri</a:t>
          </a:r>
          <a:r>
            <a:rPr lang="es-AR" sz="1700" b="0" i="0" kern="1200" dirty="0" smtClean="0"/>
            <a:t> y </a:t>
          </a:r>
          <a:r>
            <a:rPr lang="es-AR" sz="1700" b="0" i="0" kern="1200" dirty="0" err="1" smtClean="0"/>
            <a:t>Scioli</a:t>
          </a:r>
          <a:r>
            <a:rPr lang="es-AR" sz="1700" b="0" i="0" kern="1200" dirty="0" smtClean="0"/>
            <a:t>. Ambos definirán en el primer balotaje de la historia quién será el próximo Presidente.</a:t>
          </a:r>
          <a:endParaRPr lang="es-AR" sz="1700" b="0" i="0" kern="1200" dirty="0"/>
        </a:p>
      </dsp:txBody>
      <dsp:txXfrm>
        <a:off x="33012" y="44442"/>
        <a:ext cx="7579682" cy="610236"/>
      </dsp:txXfrm>
    </dsp:sp>
    <dsp:sp modelId="{DA907F14-CAAA-4ED4-AEED-42C06215177D}">
      <dsp:nvSpPr>
        <dsp:cNvPr id="0" name=""/>
        <dsp:cNvSpPr/>
      </dsp:nvSpPr>
      <dsp:spPr>
        <a:xfrm>
          <a:off x="0" y="736650"/>
          <a:ext cx="7645706" cy="676260"/>
        </a:xfrm>
        <a:prstGeom prst="roundRect">
          <a:avLst/>
        </a:prstGeom>
        <a:solidFill>
          <a:srgbClr val="5C186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dirty="0" smtClean="0"/>
            <a:t>Récord en la compra del dólar ahorro.</a:t>
          </a:r>
          <a:endParaRPr lang="es-AR" sz="1700" b="0" i="0" kern="1200" dirty="0"/>
        </a:p>
      </dsp:txBody>
      <dsp:txXfrm>
        <a:off x="33012" y="769662"/>
        <a:ext cx="7579682" cy="610236"/>
      </dsp:txXfrm>
    </dsp:sp>
    <dsp:sp modelId="{AD3149B8-D986-48B3-ADDA-686665466945}">
      <dsp:nvSpPr>
        <dsp:cNvPr id="0" name=""/>
        <dsp:cNvSpPr/>
      </dsp:nvSpPr>
      <dsp:spPr>
        <a:xfrm>
          <a:off x="0" y="1461870"/>
          <a:ext cx="7645706" cy="676260"/>
        </a:xfrm>
        <a:prstGeom prst="roundRect">
          <a:avLst/>
        </a:prstGeom>
        <a:solidFill>
          <a:srgbClr val="8EC02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dirty="0" err="1" smtClean="0"/>
            <a:t>Scioli</a:t>
          </a:r>
          <a:r>
            <a:rPr lang="es-AR" sz="1700" b="0" i="0" kern="1200" dirty="0" smtClean="0"/>
            <a:t> irá al debate de cara al balotaje el 22 de noviembre.</a:t>
          </a:r>
          <a:endParaRPr lang="es-AR" sz="1700" b="0" i="0" kern="1200" dirty="0"/>
        </a:p>
      </dsp:txBody>
      <dsp:txXfrm>
        <a:off x="33012" y="1494882"/>
        <a:ext cx="7579682" cy="610236"/>
      </dsp:txXfrm>
    </dsp:sp>
    <dsp:sp modelId="{5096C818-CB60-42CC-A52E-5CF36391287B}">
      <dsp:nvSpPr>
        <dsp:cNvPr id="0" name=""/>
        <dsp:cNvSpPr/>
      </dsp:nvSpPr>
      <dsp:spPr>
        <a:xfrm>
          <a:off x="0" y="2187090"/>
          <a:ext cx="7645706" cy="676260"/>
        </a:xfrm>
        <a:prstGeom prst="roundRect">
          <a:avLst/>
        </a:prstGeom>
        <a:solidFill>
          <a:srgbClr val="FF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smtClean="0"/>
            <a:t>Cambiemos logró 32 de las 69 bancas que se renuevan en la Legislatura bonaerense.</a:t>
          </a:r>
          <a:endParaRPr lang="es-AR" sz="1700" b="0" i="0" kern="1200"/>
        </a:p>
      </dsp:txBody>
      <dsp:txXfrm>
        <a:off x="33012" y="2220102"/>
        <a:ext cx="7579682" cy="610236"/>
      </dsp:txXfrm>
    </dsp:sp>
    <dsp:sp modelId="{85665576-3D3E-403A-B21D-C350B858D4DA}">
      <dsp:nvSpPr>
        <dsp:cNvPr id="0" name=""/>
        <dsp:cNvSpPr/>
      </dsp:nvSpPr>
      <dsp:spPr>
        <a:xfrm>
          <a:off x="0" y="2912310"/>
          <a:ext cx="7645706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dirty="0" smtClean="0"/>
            <a:t>Vidal superó a Aníbal por 5 puntos, y gobernará la Provincia de Buenos Aires.</a:t>
          </a:r>
          <a:endParaRPr lang="es-AR" sz="1700" b="0" i="0" kern="1200" dirty="0"/>
        </a:p>
      </dsp:txBody>
      <dsp:txXfrm>
        <a:off x="33012" y="2945322"/>
        <a:ext cx="7579682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496FF1-1871-4568-8D07-87B467B4117F}" type="datetimeFigureOut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noProof="0" smtClean="0"/>
              <a:t>Haga clic para modificar el estilo de texto del patrón</a:t>
            </a:r>
          </a:p>
          <a:p>
            <a:pPr lvl="1"/>
            <a:r>
              <a:rPr lang="es-ES" altLang="es-AR" noProof="0" smtClean="0"/>
              <a:t>Segundo nivel</a:t>
            </a:r>
          </a:p>
          <a:p>
            <a:pPr lvl="2"/>
            <a:r>
              <a:rPr lang="es-ES" altLang="es-AR" noProof="0" smtClean="0"/>
              <a:t>Tercer nivel</a:t>
            </a:r>
          </a:p>
          <a:p>
            <a:pPr lvl="3"/>
            <a:r>
              <a:rPr lang="es-ES" altLang="es-AR" noProof="0" smtClean="0"/>
              <a:t>Cuarto nivel</a:t>
            </a:r>
          </a:p>
          <a:p>
            <a:pPr lvl="4"/>
            <a:r>
              <a:rPr lang="es-ES" altLang="es-AR" noProof="0" smtClean="0"/>
              <a:t>Quinto nivel</a:t>
            </a:r>
            <a:endParaRPr lang="es-AR" alt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7BD719-BF67-4118-9D6B-151FB8D47AF4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529815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BD719-BF67-4118-9D6B-151FB8D47AF4}" type="slidenum">
              <a:rPr lang="es-AR" altLang="es-AR" smtClean="0"/>
              <a:pPr>
                <a:defRPr/>
              </a:pPr>
              <a:t>3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68074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56EB-7FAB-4132-B36D-2652B0647996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6ED1-C93C-4EF8-B14F-7E9B58A23B67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5061-5EA1-4BE6-B83E-A918E7446B8B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0366-2955-46AB-B6E2-428BA26B4DEA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2B5C-1FA8-40A0-9699-8A6BE0EC8AD3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1FD9-2C80-45C2-82B2-F774198C452F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280A-F0D7-4F64-A799-DA8CB259B8C0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E70C-917C-4CC2-B523-D59BE4AD8FA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0DEB-7028-4B10-90BD-29C4DDF9E665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9365-31F5-4CCE-B70C-5CB21A868F68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F32E-89CE-4AA5-998D-D082B4548183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E66B-C12A-4B0B-9558-FB7E5A7E9073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9A26-09C0-466E-9AE9-DB0170C85C9F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6DEE-7360-4439-B9E8-40B02E91FA35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0F0D-6862-46CE-9B95-28A8AB5A10DE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7E45-7D50-4D76-9CDF-48A9FDB43CA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9A55-4263-46E4-928B-77F3DE163158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B73E-9D78-495A-BCB3-19C09C3738CE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6A1C-52F6-4F7F-AD81-6FC169F584BB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9D20-4402-405B-B08F-017E9E62C1BF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ACDC-80D8-461B-B128-3E2812A1DA2E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D58B-857A-46C6-B3A7-10490A6EC71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348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60FBD5-1577-4AEA-90DB-B31BF5C0A9B5}" type="datetime1">
              <a:rPr lang="es-AR" altLang="es-AR"/>
              <a:pPr>
                <a:defRPr/>
              </a:pPr>
              <a:t>13/11/2015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47E707-6643-4FAD-9979-449D459BF8B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ángulo 6"/>
          <p:cNvSpPr>
            <a:spLocks noChangeArrowheads="1"/>
          </p:cNvSpPr>
          <p:nvPr/>
        </p:nvSpPr>
        <p:spPr bwMode="auto">
          <a:xfrm>
            <a:off x="1712640" y="5085184"/>
            <a:ext cx="46069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A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Medición de Humor Social</a:t>
            </a:r>
          </a:p>
          <a:p>
            <a:pPr eaLnBrk="1" hangingPunct="1"/>
            <a:r>
              <a:rPr lang="es-ES" altLang="es-A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Informe </a:t>
            </a:r>
            <a:r>
              <a:rPr lang="es-ES" altLang="es-A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Octubre</a:t>
            </a:r>
            <a:r>
              <a:rPr lang="es-ES" altLang="es-A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altLang="es-A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  <a:endParaRPr lang="es-AR" alt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356827"/>
              </p:ext>
            </p:extLst>
          </p:nvPr>
        </p:nvGraphicFramePr>
        <p:xfrm>
          <a:off x="644769" y="2400263"/>
          <a:ext cx="9015046" cy="427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ECONOMÍA PERSONAL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 QUÉ GASTARÍA UN DINERO EXTRA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TENDENCIA ENERO 14 – OCTUBRE  15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3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545614"/>
              </p:ext>
            </p:extLst>
          </p:nvPr>
        </p:nvGraphicFramePr>
        <p:xfrm>
          <a:off x="410308" y="2368062"/>
          <a:ext cx="9272953" cy="427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ECONOMÍA PERSONAL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DECISIONES DE CONSUMO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TENDENCIA ENERO 14 – OCTUBRE 15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8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23603"/>
              </p:ext>
            </p:extLst>
          </p:nvPr>
        </p:nvGraphicFramePr>
        <p:xfrm>
          <a:off x="1651000" y="3079912"/>
          <a:ext cx="6603999" cy="195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2201333"/>
                <a:gridCol w="2201333"/>
              </a:tblGrid>
              <a:tr h="49315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Realizar compras de ropa o regalos o calzado o bazar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Viajar al exterior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48730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Sí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8730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8730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ECONOMÍA PERSONAL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DECISIONES DE CONSUMO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2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175967"/>
              </p:ext>
            </p:extLst>
          </p:nvPr>
        </p:nvGraphicFramePr>
        <p:xfrm>
          <a:off x="1892300" y="3068338"/>
          <a:ext cx="6121400" cy="200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011"/>
                <a:gridCol w="3858389"/>
              </a:tblGrid>
              <a:tr h="50482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¿</a:t>
                      </a:r>
                      <a:r>
                        <a:rPr lang="pt-BR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Compró</a:t>
                      </a:r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productos</a:t>
                      </a:r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</a:t>
                      </a:r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el</a:t>
                      </a:r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Plan</a:t>
                      </a:r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Ahora</a:t>
                      </a:r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12?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49884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Sí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9884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9884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ECONOMÍA PERSONAL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DECISIONES DE CONSUMO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MX" altLang="es-AR" sz="18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PLAN 12 CUOTAS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4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89264"/>
              </p:ext>
            </p:extLst>
          </p:nvPr>
        </p:nvGraphicFramePr>
        <p:xfrm>
          <a:off x="1996472" y="3074502"/>
          <a:ext cx="6121400" cy="218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358"/>
                <a:gridCol w="4657042"/>
              </a:tblGrid>
              <a:tr h="549986">
                <a:tc>
                  <a:txBody>
                    <a:bodyPr/>
                    <a:lstStyle/>
                    <a:p>
                      <a:pPr algn="ctr" fontAlgn="ctr"/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Está preocupado por su nivel de endeudamiento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4347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Sí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4347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4347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551007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ECONOMÍA PERSONAL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DECISIONES DE CONSUMO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MX" altLang="es-AR" sz="18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PREOCUPACIÓN POR ENDEUDAMIENTO</a:t>
            </a:r>
          </a:p>
          <a:p>
            <a:pPr eaLnBrk="1" hangingPunct="1">
              <a:lnSpc>
                <a:spcPct val="80000"/>
              </a:lnSpc>
            </a:pPr>
            <a:endParaRPr lang="es-MX" altLang="es-AR" sz="1800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s-MX" altLang="es-AR" sz="1800" dirty="0" smtClean="0">
                <a:solidFill>
                  <a:schemeClr val="bg1">
                    <a:lumMod val="50000"/>
                  </a:schemeClr>
                </a:solidFill>
              </a:rPr>
              <a:t>BASE: HAN COMPRADO CON PLAN 12 CUOTAS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2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33875" y="4063484"/>
            <a:ext cx="641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ACTITUDES Y OPINIONES</a:t>
            </a:r>
            <a:endParaRPr lang="es-E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POLÍTICAS </a:t>
            </a:r>
            <a:r>
              <a:rPr lang="es-E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GENERALES</a:t>
            </a:r>
            <a:endParaRPr lang="es-E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3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71761"/>
              </p:ext>
            </p:extLst>
          </p:nvPr>
        </p:nvGraphicFramePr>
        <p:xfrm>
          <a:off x="504090" y="2407533"/>
          <a:ext cx="8897819" cy="411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853"/>
                <a:gridCol w="1145893"/>
                <a:gridCol w="1261641"/>
                <a:gridCol w="1215342"/>
                <a:gridCol w="1261640"/>
                <a:gridCol w="1273215"/>
                <a:gridCol w="1193235"/>
              </a:tblGrid>
              <a:tr h="573849"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JUNIO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AGOSTO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SEPTIEMBRE</a:t>
                      </a:r>
                      <a:endParaRPr lang="es-A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OCTUBRE</a:t>
                      </a:r>
                      <a:endParaRPr lang="es-A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104973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 siento identificado con el kirchnerismo y el próximo gobierno debe continuar con sus medidas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70283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Aunque cometió algunos errores, el kirchnerismo hizo una buena gestión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70283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Aunque tuvo algunos aciertos, el kirchnerismo hizo un mal gobierno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104973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 siento identificado con el kirchnerismo y el próximo gobierno debe cambiar sus políticas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ACTITUDES Y OPINIONES POLÍTICAS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UBICACIÓN POLÍTICA FRENTE AL KIRCHNERISMO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462175"/>
              </p:ext>
            </p:extLst>
          </p:nvPr>
        </p:nvGraphicFramePr>
        <p:xfrm>
          <a:off x="527538" y="2192215"/>
          <a:ext cx="9050216" cy="44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ACTITUDES Y OPINIONES POLÍTICAS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UBICACIÓN POLÍTICA FRENTE AL KIRCHNERISMO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91916"/>
              </p:ext>
            </p:extLst>
          </p:nvPr>
        </p:nvGraphicFramePr>
        <p:xfrm>
          <a:off x="416690" y="2640512"/>
          <a:ext cx="9072814" cy="321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329"/>
                <a:gridCol w="2120523"/>
                <a:gridCol w="1930546"/>
                <a:gridCol w="1747786"/>
                <a:gridCol w="1852630"/>
              </a:tblGrid>
              <a:tr h="119070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Me siento identificado con el kirchnerismo y el próximo gobierno debe continuar con sus medidas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Aunque cometió algunos errores, el kirchnerismo hizo una buena gestión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Aunque tuvo algunos aciertos, el kirchnerismo hizo un mal gobierno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 me siento identificado con el kirchnerismo y el próximo gobierno debe cambiar sus políticas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5163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Daniel Scioli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Mauricio Macri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5163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blanco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5163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sabe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ACTITUDES Y OPINIONES POLÍTICAS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UBICACIÓN POLÍTICA FRENTE AL KIRCHNERISMO Y VOTO A PRESIDENTE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88236"/>
              </p:ext>
            </p:extLst>
          </p:nvPr>
        </p:nvGraphicFramePr>
        <p:xfrm>
          <a:off x="2004442" y="2780927"/>
          <a:ext cx="6271456" cy="3438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9133"/>
                <a:gridCol w="1331088"/>
                <a:gridCol w="1273215"/>
                <a:gridCol w="1088020"/>
              </a:tblGrid>
              <a:tr h="53340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Gobierno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 Cristina Kirchner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Gobierno de Scioli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Gobierno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 Macri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72626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Aprueba gran parte de su actuación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72626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Aprueba algunas cosas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72626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Desaprueba su actuación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72626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ACTITUDES Y OPINIONES POLÍTICAS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EVALUACIÓN DE GOBIERNOS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0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1 Título"/>
          <p:cNvSpPr>
            <a:spLocks noGrp="1"/>
          </p:cNvSpPr>
          <p:nvPr>
            <p:ph type="title"/>
          </p:nvPr>
        </p:nvSpPr>
        <p:spPr>
          <a:xfrm>
            <a:off x="10583" y="1412160"/>
            <a:ext cx="9906000" cy="1143000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</a:t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altLang="es-A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altLang="es-A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892" name="3 Gráfic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75" y="2566988"/>
            <a:ext cx="519906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256463" y="333375"/>
            <a:ext cx="2492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  <a:latin typeface=""/>
                <a:ea typeface="+mn-ea"/>
              </a:rPr>
              <a:t> </a:t>
            </a:r>
            <a:endParaRPr lang="es-AR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896" name="8 Marcador de contenido"/>
          <p:cNvSpPr>
            <a:spLocks noGrp="1"/>
          </p:cNvSpPr>
          <p:nvPr>
            <p:ph idx="1"/>
          </p:nvPr>
        </p:nvSpPr>
        <p:spPr>
          <a:xfrm>
            <a:off x="762000" y="2100994"/>
            <a:ext cx="8353426" cy="1337077"/>
          </a:xfrm>
        </p:spPr>
        <p:txBody>
          <a:bodyPr lIns="0" tIns="0" rIns="0" bIns="0" anchor="t"/>
          <a:lstStyle/>
          <a:p>
            <a:pPr marL="0" indent="0" algn="ctr" eaLnBrk="1" hangingPunct="1">
              <a:lnSpc>
                <a:spcPct val="8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es-ES" altLang="es-A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presente es el informe Nº 22 del Programa de medición periódica de Humor Social.</a:t>
            </a:r>
          </a:p>
          <a:p>
            <a:pPr marL="0" indent="0" algn="ctr" eaLnBrk="1" hangingPunct="1">
              <a:lnSpc>
                <a:spcPct val="80000"/>
              </a:lnSpc>
              <a:buClr>
                <a:schemeClr val="bg1">
                  <a:lumMod val="75000"/>
                </a:schemeClr>
              </a:buClr>
              <a:buNone/>
            </a:pPr>
            <a:endParaRPr lang="es-ES" altLang="es-AR" sz="1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es-ES" altLang="es-AR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Consigna los principales resultados obtenidos organizados en cuatro capítulos:</a:t>
            </a:r>
          </a:p>
        </p:txBody>
      </p:sp>
      <p:sp>
        <p:nvSpPr>
          <p:cNvPr id="37897" name="9 Rectángulo"/>
          <p:cNvSpPr>
            <a:spLocks noChangeArrowheads="1"/>
          </p:cNvSpPr>
          <p:nvPr/>
        </p:nvSpPr>
        <p:spPr bwMode="auto">
          <a:xfrm>
            <a:off x="7256463" y="333375"/>
            <a:ext cx="1945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7F7F7F"/>
                </a:solidFill>
              </a:rPr>
              <a:t> </a:t>
            </a:r>
            <a:endParaRPr lang="es-AR" altLang="es-AR" dirty="0">
              <a:solidFill>
                <a:srgbClr val="000000"/>
              </a:solidFill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212488716"/>
              </p:ext>
            </p:extLst>
          </p:nvPr>
        </p:nvGraphicFramePr>
        <p:xfrm>
          <a:off x="1509996" y="3352798"/>
          <a:ext cx="6884702" cy="27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7958667" y="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16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867524"/>
              </p:ext>
            </p:extLst>
          </p:nvPr>
        </p:nvGraphicFramePr>
        <p:xfrm>
          <a:off x="562708" y="2430684"/>
          <a:ext cx="8926796" cy="417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ACTITUDES Y OPINIONES POLÍTICAS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EVALUACIÓN POSITIVA DE GOBIERNOS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TENDENCIA ENERO14 - OCTUBRE15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0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60962"/>
              </p:ext>
            </p:extLst>
          </p:nvPr>
        </p:nvGraphicFramePr>
        <p:xfrm>
          <a:off x="620220" y="2465405"/>
          <a:ext cx="8665560" cy="3932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840"/>
                <a:gridCol w="962840"/>
                <a:gridCol w="962840"/>
                <a:gridCol w="962840"/>
                <a:gridCol w="962840"/>
                <a:gridCol w="962840"/>
                <a:gridCol w="962840"/>
                <a:gridCol w="962840"/>
                <a:gridCol w="962840"/>
              </a:tblGrid>
              <a:tr h="578736">
                <a:tc>
                  <a:txBody>
                    <a:bodyPr/>
                    <a:lstStyle/>
                    <a:p>
                      <a:pPr algn="ctr" fontAlgn="b"/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MUY BUENA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BUENA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POSITIVA</a:t>
                      </a:r>
                      <a:endParaRPr lang="es-AR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MALA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MUY MALA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NEGATIVA</a:t>
                      </a:r>
                      <a:endParaRPr lang="es-AR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NS NC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DIFERENCIAL POSITIVO- NEGATIVO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42766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María Eugenia Vidal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98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Sergio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Massa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514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Daniel Scioli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7248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Cristina Kirchner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9238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Mauricio Macri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6599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Gabriela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Michetti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7248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Carlos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Zannini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ACTITUDES Y OPINIONES POLÍTICAS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EVALUACIÓN DE DIRIGENTES POLÍTICOS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7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08117" y="3646530"/>
            <a:ext cx="331415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ESCENARIO</a:t>
            </a: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ELECTORAL</a:t>
            </a: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52844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49476"/>
              </p:ext>
            </p:extLst>
          </p:nvPr>
        </p:nvGraphicFramePr>
        <p:xfrm>
          <a:off x="1686169" y="3126804"/>
          <a:ext cx="6604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  <a:gridCol w="165100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Sí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Ns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nc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Esperanzado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Contento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Preocupado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Indiferente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Deprimido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ÁNIMO LUEGO DE LAS ELECCIONES DE OCTUBRE 2015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0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320041"/>
              </p:ext>
            </p:extLst>
          </p:nvPr>
        </p:nvGraphicFramePr>
        <p:xfrm>
          <a:off x="422031" y="2543908"/>
          <a:ext cx="8956431" cy="422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VOTO HISTÓRICO A MARÍA EUGENIA VIDAL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 GBA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0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9323"/>
              </p:ext>
            </p:extLst>
          </p:nvPr>
        </p:nvGraphicFramePr>
        <p:xfrm>
          <a:off x="1686169" y="3126804"/>
          <a:ext cx="6871676" cy="22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919"/>
                <a:gridCol w="1717919"/>
                <a:gridCol w="1717919"/>
                <a:gridCol w="1717919"/>
              </a:tblGrid>
              <a:tr h="57231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Scioli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Macri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Massa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7231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Positiva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7231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Negativa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7231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EVALUACIÓN DE REACCIÓN DE CANDIDATOS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POST ELECCIONES OCTUBRE 2015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35549"/>
              </p:ext>
            </p:extLst>
          </p:nvPr>
        </p:nvGraphicFramePr>
        <p:xfrm>
          <a:off x="1687131" y="3000776"/>
          <a:ext cx="6870713" cy="241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832"/>
                <a:gridCol w="1957480"/>
                <a:gridCol w="1875430"/>
                <a:gridCol w="2062971"/>
              </a:tblGrid>
              <a:tr h="60382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s-AR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Una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campaña de los medios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Las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características de su contrincante María Eugenia Vidal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Las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características del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candidato</a:t>
                      </a:r>
                      <a:r>
                        <a:rPr lang="es-A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Aníbal Fernández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0382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Sí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0382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0382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CAUSAS DE LA DERROTA DE ANÍBAL FERNÁNDEZ</a:t>
            </a: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2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45941"/>
              </p:ext>
            </p:extLst>
          </p:nvPr>
        </p:nvGraphicFramePr>
        <p:xfrm>
          <a:off x="1582615" y="2381250"/>
          <a:ext cx="6670431" cy="408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753"/>
                <a:gridCol w="1354657"/>
                <a:gridCol w="1128880"/>
                <a:gridCol w="1128881"/>
                <a:gridCol w="94826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Scioli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Macri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Ambos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Ns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Nc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Dejar que el precio del dólar fluctúe libremente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Combatir el narcotráfico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Mejorar la seguridad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Combatir la corrupción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Manejar la deuda externa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Afrontar crisis internacionales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Bajar la inflación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Mejorar la educación 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pública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Garantizar empleos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Hacer una buena política social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PRIORIDADES DE CADA CANDIDATO AL BALOTAJE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5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35590"/>
              </p:ext>
            </p:extLst>
          </p:nvPr>
        </p:nvGraphicFramePr>
        <p:xfrm>
          <a:off x="1622738" y="2480814"/>
          <a:ext cx="6485586" cy="380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222"/>
                <a:gridCol w="1535387"/>
                <a:gridCol w="1279488"/>
                <a:gridCol w="1279489"/>
              </a:tblGrid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SCIOLI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MACRI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ENCUESTADO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Impuesto a la </a:t>
                      </a:r>
                      <a:r>
                        <a:rPr lang="es-A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ganancia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trabajadores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Cepo al dólar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Restricciones a la exportación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Retenciones a las productos del campo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Planes sociales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Fútbol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Todos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Decisión de no negociar con los fondos buitre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Alianzas internacionales con Rusia y Venezuela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POLÍTICAS QUE VAN A DEROGAR O MODIFICAR 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1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35834"/>
              </p:ext>
            </p:extLst>
          </p:nvPr>
        </p:nvGraphicFramePr>
        <p:xfrm>
          <a:off x="1342663" y="2775235"/>
          <a:ext cx="7153155" cy="2213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354"/>
                <a:gridCol w="1693425"/>
                <a:gridCol w="1411187"/>
                <a:gridCol w="1411189"/>
              </a:tblGrid>
              <a:tr h="490014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SCIOLI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MACRI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ENCUESTADO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490014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Asignación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Universal por Hijo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95887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Alentar el consumo con bajas tasas de interés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737538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Subsidios a las empresas de transporte y de energía, para mantener baratas las tarifas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POLÍTICAS QUE VAN A DEROGAR O MODIFICAR 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1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1 Título"/>
          <p:cNvSpPr>
            <a:spLocks noGrp="1"/>
          </p:cNvSpPr>
          <p:nvPr>
            <p:ph type="title"/>
          </p:nvPr>
        </p:nvSpPr>
        <p:spPr>
          <a:xfrm>
            <a:off x="0" y="1285644"/>
            <a:ext cx="9906000" cy="1143000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s-ES" altLang="es-AR" sz="2500" b="1" dirty="0" smtClean="0">
                <a:solidFill>
                  <a:srgbClr val="7F7F7F"/>
                </a:solidFill>
              </a:rPr>
              <a:t/>
            </a:r>
            <a:br>
              <a:rPr lang="es-ES" altLang="es-AR" sz="2500" b="1" dirty="0" smtClean="0">
                <a:solidFill>
                  <a:srgbClr val="7F7F7F"/>
                </a:solidFill>
              </a:rPr>
            </a:br>
            <a:r>
              <a:rPr lang="es-ES" altLang="es-AR" sz="2500" b="1" dirty="0" smtClean="0">
                <a:solidFill>
                  <a:srgbClr val="7F7F7F"/>
                </a:solidFill>
              </a:rPr>
              <a:t>FICHA TÉCNICA DE LA ENCUESTA</a:t>
            </a:r>
            <a:br>
              <a:rPr lang="es-ES" altLang="es-AR" sz="2500" b="1" dirty="0" smtClean="0">
                <a:solidFill>
                  <a:srgbClr val="7F7F7F"/>
                </a:solidFill>
              </a:rPr>
            </a:br>
            <a:r>
              <a:rPr lang="es-AR" altLang="es-AR" sz="2500" dirty="0" smtClean="0">
                <a:solidFill>
                  <a:srgbClr val="7F7F7F"/>
                </a:solidFill>
              </a:rPr>
              <a:t/>
            </a:r>
            <a:br>
              <a:rPr lang="es-AR" altLang="es-AR" sz="2500" dirty="0" smtClean="0">
                <a:solidFill>
                  <a:srgbClr val="7F7F7F"/>
                </a:solidFill>
              </a:rPr>
            </a:br>
            <a:r>
              <a:rPr lang="es-AR" altLang="es-AR" sz="2500" dirty="0" smtClean="0">
                <a:solidFill>
                  <a:srgbClr val="7F7F7F"/>
                </a:solidFill>
              </a:rPr>
              <a:t/>
            </a:r>
            <a:br>
              <a:rPr lang="es-AR" altLang="es-AR" sz="2500" dirty="0" smtClean="0">
                <a:solidFill>
                  <a:srgbClr val="7F7F7F"/>
                </a:solidFill>
              </a:rPr>
            </a:br>
            <a:endParaRPr lang="es-AR" altLang="es-AR" sz="2500" dirty="0" smtClean="0">
              <a:solidFill>
                <a:srgbClr val="7F7F7F"/>
              </a:solidFill>
            </a:endParaRPr>
          </a:p>
        </p:txBody>
      </p:sp>
      <p:pic>
        <p:nvPicPr>
          <p:cNvPr id="38916" name="3 Gráfic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075" y="2566988"/>
            <a:ext cx="519906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áfico 4"/>
          <p:cNvGraphicFramePr/>
          <p:nvPr/>
        </p:nvGraphicFramePr>
        <p:xfrm>
          <a:off x="2360712" y="2780928"/>
          <a:ext cx="508635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Rectángulo"/>
          <p:cNvSpPr/>
          <p:nvPr/>
        </p:nvSpPr>
        <p:spPr>
          <a:xfrm>
            <a:off x="7593013" y="322263"/>
            <a:ext cx="2492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  <a:latin typeface=""/>
                <a:ea typeface="+mn-ea"/>
              </a:rPr>
              <a:t> </a:t>
            </a:r>
            <a:endParaRPr lang="es-AR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25" name="Marcador de contenido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830370"/>
              </p:ext>
            </p:extLst>
          </p:nvPr>
        </p:nvGraphicFramePr>
        <p:xfrm>
          <a:off x="1464732" y="2157046"/>
          <a:ext cx="6979965" cy="408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0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472976"/>
              </p:ext>
            </p:extLst>
          </p:nvPr>
        </p:nvGraphicFramePr>
        <p:xfrm>
          <a:off x="281355" y="2395959"/>
          <a:ext cx="9355014" cy="428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POLÍTICAS QUE VAN A DEROGAR O MODIFICAR 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4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214890"/>
              </p:ext>
            </p:extLst>
          </p:nvPr>
        </p:nvGraphicFramePr>
        <p:xfrm>
          <a:off x="269630" y="2661138"/>
          <a:ext cx="9355015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POLÍTICAS QUE VAN A DEROGAR O MODIFICAR 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BASE: VOTARON A MASSA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3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74163"/>
              </p:ext>
            </p:extLst>
          </p:nvPr>
        </p:nvGraphicFramePr>
        <p:xfrm>
          <a:off x="2099256" y="2485622"/>
          <a:ext cx="555079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159"/>
                <a:gridCol w="1110159"/>
                <a:gridCol w="1110159"/>
                <a:gridCol w="1110159"/>
                <a:gridCol w="1110159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SCIOLI SEPTIEMBRE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SCIOLI </a:t>
                      </a:r>
                    </a:p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MACRI SEPTIEMBRE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MACRI</a:t>
                      </a:r>
                      <a:r>
                        <a:rPr lang="es-A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s-A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todos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los ricos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la clase media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los más necesitados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PARA QUIÉN GOBERNARÍAN LOS CANDIDATOS AL BALOTAJE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2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09862"/>
              </p:ext>
            </p:extLst>
          </p:nvPr>
        </p:nvGraphicFramePr>
        <p:xfrm>
          <a:off x="2611865" y="2647763"/>
          <a:ext cx="4844316" cy="217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772"/>
                <a:gridCol w="1614772"/>
                <a:gridCol w="1614772"/>
              </a:tblGrid>
              <a:tr h="544689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Habrá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una gran devaluación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No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habrá más planes sociales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4468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Acuerdo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4468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Desacuerdo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4468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SI GANA MACRI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3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00110"/>
              </p:ext>
            </p:extLst>
          </p:nvPr>
        </p:nvGraphicFramePr>
        <p:xfrm>
          <a:off x="2611865" y="2636188"/>
          <a:ext cx="4844316" cy="217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772"/>
                <a:gridCol w="1614772"/>
                <a:gridCol w="1614772"/>
              </a:tblGrid>
              <a:tr h="544689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Habrá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más inflación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 combatirá la corrupción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4468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Acuerdo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4468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Desacuerdo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4468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SI GANA SCIOLI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7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07133"/>
              </p:ext>
            </p:extLst>
          </p:nvPr>
        </p:nvGraphicFramePr>
        <p:xfrm>
          <a:off x="2305316" y="2624611"/>
          <a:ext cx="5528005" cy="291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601"/>
                <a:gridCol w="1105601"/>
                <a:gridCol w="1105601"/>
                <a:gridCol w="1105601"/>
                <a:gridCol w="1105601"/>
              </a:tblGrid>
              <a:tr h="90896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Con Macri Habrá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una gran devaluación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Con </a:t>
                      </a:r>
                      <a:r>
                        <a:rPr lang="es-A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Macri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NO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habrá más planes sociales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Con Scioli Habrá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más inflación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Con </a:t>
                      </a:r>
                      <a:r>
                        <a:rPr lang="es-A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Scioli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NO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 combatirá la corrupción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681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Acuerdo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46,3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43,7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45,6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44,1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681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Desacuerdo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33,5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41,3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37,4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681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13,1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18,6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OPINIÓN DE LOS QUE VOTARON A MASSA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SI GANA MACRI O SCIOLI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118628"/>
              </p:ext>
            </p:extLst>
          </p:nvPr>
        </p:nvGraphicFramePr>
        <p:xfrm>
          <a:off x="597877" y="2203938"/>
          <a:ext cx="8276492" cy="378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SI GOBIERNA MACRI LOGRARÁ ACORDAR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 SINDICATOS Y EL PERONISMO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1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679806"/>
              </p:ext>
            </p:extLst>
          </p:nvPr>
        </p:nvGraphicFramePr>
        <p:xfrm>
          <a:off x="820616" y="2650603"/>
          <a:ext cx="8241322" cy="378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SI GOBIERNA MACRI LOGRARÁ ACORDAR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 SINDICATOS Y EL PERONISMO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>TENDENCI MAYO - OCTUBRE</a:t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81533"/>
              </p:ext>
            </p:extLst>
          </p:nvPr>
        </p:nvGraphicFramePr>
        <p:xfrm>
          <a:off x="750277" y="2719754"/>
          <a:ext cx="8311661" cy="377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SI SCIOLI ES EL PRÓXIMO PRESIDENTE EL CONTROL LO TENDRÍA…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4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903443"/>
              </p:ext>
            </p:extLst>
          </p:nvPr>
        </p:nvGraphicFramePr>
        <p:xfrm>
          <a:off x="1312985" y="2555631"/>
          <a:ext cx="7690338" cy="393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SI SCIOLI ES EL PRÓXIMO PRESIDENTE EL CONTROL LO TENDRÍA…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TENDENCIA MAYO - OCTUBRE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6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0E70C-917C-4CC2-B523-D59BE4AD8FA9}" type="slidenum">
              <a:rPr lang="es-AR" altLang="es-AR" smtClean="0"/>
              <a:pPr>
                <a:defRPr/>
              </a:pPr>
              <a:t>4</a:t>
            </a:fld>
            <a:endParaRPr lang="es-AR" altLang="es-A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173125"/>
            <a:ext cx="9906000" cy="1143000"/>
          </a:xfrm>
        </p:spPr>
        <p:txBody>
          <a:bodyPr/>
          <a:lstStyle/>
          <a:p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</a:rPr>
              <a:t>TEMAS RELEVANTES</a:t>
            </a:r>
            <a:br>
              <a:rPr lang="es-ES" sz="25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500" dirty="0" smtClean="0">
                <a:solidFill>
                  <a:schemeClr val="bg1">
                    <a:lumMod val="50000"/>
                  </a:schemeClr>
                </a:solidFill>
              </a:rPr>
              <a:t>DE OCTUBRE 2015</a:t>
            </a:r>
            <a:endParaRPr lang="es-AR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6"/>
          <p:cNvGraphicFramePr/>
          <p:nvPr>
            <p:extLst>
              <p:ext uri="{D42A27DB-BD31-4B8C-83A1-F6EECF244321}">
                <p14:modId xmlns:p14="http://schemas.microsoft.com/office/powerpoint/2010/main" val="1815746136"/>
              </p:ext>
            </p:extLst>
          </p:nvPr>
        </p:nvGraphicFramePr>
        <p:xfrm>
          <a:off x="1123721" y="2710147"/>
          <a:ext cx="7645706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9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160708"/>
              </p:ext>
            </p:extLst>
          </p:nvPr>
        </p:nvGraphicFramePr>
        <p:xfrm>
          <a:off x="773723" y="2257062"/>
          <a:ext cx="8715781" cy="414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QUIÉN NUNCA VOTARÍA</a:t>
            </a: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7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QUIÉN NUNCA VOTARÍA- COMPARACIÓN SEPTIEMBRE/OCTUBRE</a:t>
            </a: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9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0897"/>
              </p:ext>
            </p:extLst>
          </p:nvPr>
        </p:nvGraphicFramePr>
        <p:xfrm>
          <a:off x="1694644" y="2860431"/>
          <a:ext cx="6516711" cy="269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237"/>
                <a:gridCol w="2172237"/>
                <a:gridCol w="2172237"/>
              </a:tblGrid>
              <a:tr h="82116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u="none" strike="noStrike" dirty="0" smtClean="0">
                          <a:effectLst/>
                        </a:rPr>
                        <a:t>SEPTIEMBRE</a:t>
                      </a:r>
                      <a:endParaRPr lang="es-AR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u="none" strike="noStrike" dirty="0" smtClean="0">
                          <a:effectLst/>
                        </a:rPr>
                        <a:t>OCTUBRE</a:t>
                      </a:r>
                      <a:endParaRPr lang="es-AR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230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MACRI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46.3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39.5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230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SCIOLI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38.0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44.5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230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NS NC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15.7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16.0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1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759700"/>
              </p:ext>
            </p:extLst>
          </p:nvPr>
        </p:nvGraphicFramePr>
        <p:xfrm>
          <a:off x="2778003" y="2537850"/>
          <a:ext cx="4349994" cy="371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288"/>
                <a:gridCol w="1264752"/>
                <a:gridCol w="1652954"/>
              </a:tblGrid>
              <a:tr h="531284"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SEPTIEMBRE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OCTUBRE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312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Daniel Scioli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312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Mauricio Macri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312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Sergio Massa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312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Margarita Stolbizer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312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312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QUIÉN CREE QUE GANARÁ LAS ELECCIONES A PRESIDENTE</a:t>
            </a: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VS. OCTUBRE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2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460684"/>
              </p:ext>
            </p:extLst>
          </p:nvPr>
        </p:nvGraphicFramePr>
        <p:xfrm>
          <a:off x="773723" y="2508738"/>
          <a:ext cx="8440615" cy="396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PIENSA IR A VOTAR EN EL BALOTAJE DEL 22 DE NOVIEMBRE</a:t>
            </a: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9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905674"/>
              </p:ext>
            </p:extLst>
          </p:nvPr>
        </p:nvGraphicFramePr>
        <p:xfrm>
          <a:off x="1746738" y="2488556"/>
          <a:ext cx="6914674" cy="410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QUIÉN VOTARÁ EN EL BALOTAJE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BASE: IRÁN A VOTAR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79899"/>
              </p:ext>
            </p:extLst>
          </p:nvPr>
        </p:nvGraphicFramePr>
        <p:xfrm>
          <a:off x="797169" y="2639028"/>
          <a:ext cx="8692335" cy="389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QUIÉN VOTARÁ EN EL BALOTAJE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VOTO VÁLIDO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>BASE: IRÁN A VOTAR</a:t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3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55965"/>
              </p:ext>
            </p:extLst>
          </p:nvPr>
        </p:nvGraphicFramePr>
        <p:xfrm>
          <a:off x="300941" y="2770503"/>
          <a:ext cx="9329196" cy="294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553"/>
                <a:gridCol w="1016121"/>
                <a:gridCol w="902826"/>
                <a:gridCol w="868101"/>
                <a:gridCol w="1134319"/>
                <a:gridCol w="1006997"/>
                <a:gridCol w="995423"/>
                <a:gridCol w="937549"/>
                <a:gridCol w="736846"/>
                <a:gridCol w="860461"/>
              </a:tblGrid>
              <a:tr h="89789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Daniel Scioli- Carlos Zannini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Mauricio Macri- Gabriela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Michetti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Sergio Massa-Gustavo Sáenz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Margarita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Stolbizer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- Miguel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Ángel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Olaviaga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Nicolás del Caño-Miriam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Bregman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Adolfo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Rodrigez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Saa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Votó en blanco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 votó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 contesta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1592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Daniel Scioli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0981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Mauricio Macri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40000"/>
                      </a:srgbClr>
                    </a:solidFill>
                  </a:tcPr>
                </a:tc>
              </a:tr>
              <a:tr h="50981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blanco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0981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sabe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QUIÉN VOTARÁ EN EL BALOTAJE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SEGÚN VOTO EN PRIMERA VUELTA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2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11715"/>
              </p:ext>
            </p:extLst>
          </p:nvPr>
        </p:nvGraphicFramePr>
        <p:xfrm>
          <a:off x="1219198" y="3055574"/>
          <a:ext cx="7807569" cy="262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367"/>
                <a:gridCol w="1115367"/>
                <a:gridCol w="1115367"/>
                <a:gridCol w="1115367"/>
                <a:gridCol w="1115367"/>
                <a:gridCol w="1115367"/>
                <a:gridCol w="1115367"/>
              </a:tblGrid>
              <a:tr h="5245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Capital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GBA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Alto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Medio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Bajo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3087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Mauricio Macri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245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Daniel Scioli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245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sabe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245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blanco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QUIÉN VOTARÁ EN EL BALOTAJE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SEGÚN ZONA Y NES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>BASE: IRÁN A VOTAR</a:t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2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248800"/>
              </p:ext>
            </p:extLst>
          </p:nvPr>
        </p:nvGraphicFramePr>
        <p:xfrm>
          <a:off x="1488831" y="2774556"/>
          <a:ext cx="6928338" cy="356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QUIÉN VOTARÍA EN EL BALOTAJE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BASE: INDECISOS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0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927383"/>
              </p:ext>
            </p:extLst>
          </p:nvPr>
        </p:nvGraphicFramePr>
        <p:xfrm>
          <a:off x="973163" y="2771239"/>
          <a:ext cx="7772399" cy="378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QUIÉN VOTARÍA EN EL BALOTAJE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LOS INDECISOS QUE VOTARON A MASSA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1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08117" y="4015970"/>
            <a:ext cx="2866767" cy="86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TABLERO</a:t>
            </a: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SITUACIÓN </a:t>
            </a:r>
          </a:p>
        </p:txBody>
      </p:sp>
    </p:spTree>
    <p:extLst>
      <p:ext uri="{BB962C8B-B14F-4D97-AF65-F5344CB8AC3E}">
        <p14:creationId xmlns:p14="http://schemas.microsoft.com/office/powerpoint/2010/main" val="13135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81245"/>
              </p:ext>
            </p:extLst>
          </p:nvPr>
        </p:nvGraphicFramePr>
        <p:xfrm>
          <a:off x="808892" y="2555631"/>
          <a:ext cx="7852520" cy="40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LAS RECOMENDACIONES QUE HAGA MASSA INFLUIRÍAN EN SU DECISIÓN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BASE:VOTARON A MASSA</a:t>
            </a: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2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63627"/>
              </p:ext>
            </p:extLst>
          </p:nvPr>
        </p:nvGraphicFramePr>
        <p:xfrm>
          <a:off x="574433" y="2735194"/>
          <a:ext cx="8915071" cy="310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461"/>
                <a:gridCol w="810461"/>
                <a:gridCol w="810461"/>
                <a:gridCol w="810461"/>
                <a:gridCol w="810461"/>
                <a:gridCol w="810461"/>
                <a:gridCol w="810461"/>
                <a:gridCol w="810461"/>
                <a:gridCol w="810461"/>
                <a:gridCol w="810461"/>
                <a:gridCol w="810461"/>
              </a:tblGrid>
              <a:tr h="111695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Daniel Scioli- Carlos Zannini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Mauricio Macri- Gabriela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Michetti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Sergio Massa-Gustavo Sáenz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Margarita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Stolbizer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- Miguel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Ángel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Olaviaga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Nicolás del Caño-Miriam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Bregman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Adolfo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Rodrigez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Saa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Votó en blanco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 votó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 contesta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Inamovible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76757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Puede modificarse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SU VOTO EN EL BALOTAJE ES INAMOVIBLE O PUEDE MODIFICARSE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5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26470" r="-420" b="26051"/>
          <a:stretch/>
        </p:blipFill>
        <p:spPr>
          <a:xfrm>
            <a:off x="4417453" y="540911"/>
            <a:ext cx="5331854" cy="29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6731"/>
            <a:ext cx="8915400" cy="1143000"/>
          </a:xfrm>
        </p:spPr>
        <p:txBody>
          <a:bodyPr/>
          <a:lstStyle/>
          <a:p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MACRI BEFORE &amp; AFTER</a:t>
            </a:r>
            <a:endParaRPr lang="es-AR" sz="25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356"/>
            <a:ext cx="9907789" cy="5412994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0E70C-917C-4CC2-B523-D59BE4AD8FA9}" type="slidenum">
              <a:rPr lang="es-AR" altLang="es-AR" smtClean="0"/>
              <a:pPr>
                <a:defRPr/>
              </a:pPr>
              <a:t>53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1564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"/>
          <a:stretch/>
        </p:blipFill>
        <p:spPr>
          <a:xfrm>
            <a:off x="193183" y="1030310"/>
            <a:ext cx="9569003" cy="5407435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0E70C-917C-4CC2-B523-D59BE4AD8FA9}" type="slidenum">
              <a:rPr lang="es-AR" altLang="es-AR" smtClean="0"/>
              <a:pPr>
                <a:defRPr/>
              </a:pPr>
              <a:t>54</a:t>
            </a:fld>
            <a:endParaRPr lang="es-AR" altLang="es-A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/>
          <a:lstStyle/>
          <a:p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SCIOLI BEFORE &amp; AFTER</a:t>
            </a:r>
            <a:endParaRPr lang="es-AR" sz="25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6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912139"/>
            <a:ext cx="9313871" cy="5444212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0E70C-917C-4CC2-B523-D59BE4AD8FA9}" type="slidenum">
              <a:rPr lang="es-AR" altLang="es-AR" smtClean="0"/>
              <a:pPr>
                <a:defRPr/>
              </a:pPr>
              <a:t>55</a:t>
            </a:fld>
            <a:endParaRPr lang="es-AR" altLang="es-A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/>
          <a:lstStyle/>
          <a:p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MASSA BEFORE &amp; AFTER</a:t>
            </a:r>
            <a:endParaRPr lang="es-AR" sz="25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57735"/>
            <a:ext cx="4229690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/>
          <a:lstStyle/>
          <a:p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SCIOLI, MACRI Y MASSA AFTER</a:t>
            </a:r>
            <a:endParaRPr lang="es-AR" sz="25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" y="1000813"/>
            <a:ext cx="9817255" cy="5258319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0E70C-917C-4CC2-B523-D59BE4AD8FA9}" type="slidenum">
              <a:rPr lang="es-AR" altLang="es-AR" smtClean="0"/>
              <a:pPr>
                <a:defRPr/>
              </a:pPr>
              <a:t>56</a:t>
            </a:fld>
            <a:endParaRPr lang="es-AR" alt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035579"/>
            <a:ext cx="4077269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2956"/>
              </p:ext>
            </p:extLst>
          </p:nvPr>
        </p:nvGraphicFramePr>
        <p:xfrm>
          <a:off x="1600200" y="2573148"/>
          <a:ext cx="6705600" cy="284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93"/>
                <a:gridCol w="1603390"/>
                <a:gridCol w="914400"/>
                <a:gridCol w="1861951"/>
                <a:gridCol w="1516966"/>
              </a:tblGrid>
              <a:tr h="85295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Participar activamente como Jefa del peronismo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Retirarse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Prepararse para una próxima candidatura a Presidente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Tener un cargo internacional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Sí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76757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FUTURO POLÍTICO DE CRISTINA KIRCHNER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6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56688"/>
              </p:ext>
            </p:extLst>
          </p:nvPr>
        </p:nvGraphicFramePr>
        <p:xfrm>
          <a:off x="1307940" y="2573148"/>
          <a:ext cx="7118429" cy="288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93"/>
                <a:gridCol w="1861837"/>
                <a:gridCol w="1481080"/>
                <a:gridCol w="1088020"/>
                <a:gridCol w="1828799"/>
              </a:tblGrid>
              <a:tr h="89925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Participar activamente como Jefe del peronismo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Aceptar un cargo en el próximo gobierno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Retirarse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Prepararse para una próxima candidatura a Presidente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Sí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76757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FUTURO POLÍTICO DE SERGIO MASSA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66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74710"/>
              </p:ext>
            </p:extLst>
          </p:nvPr>
        </p:nvGraphicFramePr>
        <p:xfrm>
          <a:off x="1453661" y="2708475"/>
          <a:ext cx="6705600" cy="2589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93"/>
                <a:gridCol w="1345809"/>
                <a:gridCol w="1669693"/>
                <a:gridCol w="995422"/>
                <a:gridCol w="1885783"/>
              </a:tblGrid>
              <a:tr h="82180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Intentar liderar el peronismo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Aceptar un cargo en el próximo gobierno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Retirarse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Prepararse para una próxima candidatura a Presidente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4236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Sí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8259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4236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6369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ESCENARIO ELECTORAL</a:t>
            </a: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FUTURO POLÍTICO DE FLORENCIO RANDAZZO</a:t>
            </a:r>
            <a:br>
              <a:rPr lang="es-ES" altLang="es-A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AR" altLang="es-A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1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1 Título"/>
          <p:cNvSpPr>
            <a:spLocks noGrp="1"/>
          </p:cNvSpPr>
          <p:nvPr>
            <p:ph type="title"/>
          </p:nvPr>
        </p:nvSpPr>
        <p:spPr>
          <a:xfrm>
            <a:off x="0" y="1365029"/>
            <a:ext cx="9906000" cy="1280641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rgbClr val="7F7F7F"/>
                </a:solidFill>
              </a:rPr>
              <a:t>TABLERO DE SITUACIÓN</a:t>
            </a:r>
            <a:br>
              <a:rPr lang="es-ES" altLang="es-AR" sz="2500" b="1" dirty="0" smtClean="0">
                <a:solidFill>
                  <a:srgbClr val="7F7F7F"/>
                </a:solidFill>
              </a:rPr>
            </a:br>
            <a:r>
              <a:rPr lang="es-ES" altLang="es-AR" sz="1800" b="1" dirty="0">
                <a:solidFill>
                  <a:srgbClr val="7F7F7F"/>
                </a:solidFill>
              </a:rPr>
              <a:t/>
            </a:r>
            <a:br>
              <a:rPr lang="es-ES" altLang="es-AR" sz="1800" b="1" dirty="0">
                <a:solidFill>
                  <a:srgbClr val="7F7F7F"/>
                </a:solidFill>
              </a:rPr>
            </a:br>
            <a:r>
              <a:rPr lang="es-ES" altLang="es-AR" sz="1800" b="1" dirty="0" smtClean="0">
                <a:solidFill>
                  <a:srgbClr val="7F7F7F"/>
                </a:solidFill>
              </a:rPr>
              <a:t/>
            </a:r>
            <a:br>
              <a:rPr lang="es-ES" altLang="es-AR" sz="1800" b="1" dirty="0" smtClean="0">
                <a:solidFill>
                  <a:srgbClr val="7F7F7F"/>
                </a:solidFill>
              </a:rPr>
            </a:br>
            <a:r>
              <a:rPr lang="es-ES" altLang="es-AR" sz="1800" dirty="0" smtClean="0">
                <a:solidFill>
                  <a:srgbClr val="7F7F7F"/>
                </a:solidFill>
              </a:rPr>
              <a:t>PRINCIPALES PROBLEMAS</a:t>
            </a:r>
            <a:r>
              <a:rPr lang="es-AR" altLang="es-AR" sz="1800" dirty="0" smtClean="0">
                <a:solidFill>
                  <a:srgbClr val="7F7F7F"/>
                </a:solidFill>
              </a:rPr>
              <a:t/>
            </a:r>
            <a:br>
              <a:rPr lang="es-AR" altLang="es-AR" sz="1800" dirty="0" smtClean="0">
                <a:solidFill>
                  <a:srgbClr val="7F7F7F"/>
                </a:solidFill>
              </a:rPr>
            </a:br>
            <a:r>
              <a:rPr lang="es-AR" altLang="es-AR" sz="1800" dirty="0" smtClean="0">
                <a:solidFill>
                  <a:srgbClr val="7F7F7F"/>
                </a:solidFill>
              </a:rPr>
              <a:t/>
            </a:r>
            <a:br>
              <a:rPr lang="es-AR" altLang="es-AR" sz="1800" dirty="0" smtClean="0">
                <a:solidFill>
                  <a:srgbClr val="7F7F7F"/>
                </a:solidFill>
              </a:rPr>
            </a:br>
            <a:endParaRPr lang="es-AR" altLang="es-AR" sz="1800" dirty="0" smtClean="0">
              <a:solidFill>
                <a:srgbClr val="7F7F7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21575" y="260350"/>
            <a:ext cx="249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  <a:latin typeface=""/>
                <a:ea typeface="+mn-ea"/>
              </a:rPr>
              <a:t> </a:t>
            </a:r>
            <a:endParaRPr lang="es-A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1008" name="6 Rectángulo"/>
          <p:cNvSpPr>
            <a:spLocks noChangeArrowheads="1"/>
          </p:cNvSpPr>
          <p:nvPr/>
        </p:nvSpPr>
        <p:spPr bwMode="auto">
          <a:xfrm>
            <a:off x="7256463" y="333375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7F7F7F"/>
                </a:solidFill>
              </a:rPr>
              <a:t> </a:t>
            </a:r>
            <a:endParaRPr lang="es-AR" altLang="es-AR" dirty="0">
              <a:solidFill>
                <a:srgbClr val="000000"/>
              </a:solidFill>
            </a:endParaRPr>
          </a:p>
        </p:txBody>
      </p:sp>
      <p:graphicFrame>
        <p:nvGraphicFramePr>
          <p:cNvPr id="8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628723"/>
              </p:ext>
            </p:extLst>
          </p:nvPr>
        </p:nvGraphicFramePr>
        <p:xfrm>
          <a:off x="1855544" y="2860431"/>
          <a:ext cx="6376653" cy="3220583"/>
        </p:xfrm>
        <a:graphic>
          <a:graphicData uri="http://schemas.openxmlformats.org/drawingml/2006/table">
            <a:tbl>
              <a:tblPr/>
              <a:tblGrid>
                <a:gridCol w="3188500"/>
                <a:gridCol w="3188153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524" marR="9524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524" marR="9524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3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Delincuencia / seguridad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447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Inflación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Corrupción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447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Falta de 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5423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4562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Bajos salarios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Tráfico y consumo de drogas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2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>
          <a:xfrm>
            <a:off x="0" y="1363691"/>
            <a:ext cx="9906000" cy="1496740"/>
          </a:xfrm>
        </p:spPr>
        <p:txBody>
          <a:bodyPr anchor="b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TABLERO DE SITUACIÓN</a:t>
            </a:r>
            <a:r>
              <a:rPr lang="es-A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PRINCIPALES PROBLEMAS</a:t>
            </a:r>
            <a:br>
              <a:rPr lang="es-ES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TENDENCIA ENERO 14 – </a:t>
            </a:r>
            <a:r>
              <a:rPr lang="es-MX" sz="1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OCTUBRE </a:t>
            </a:r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15</a:t>
            </a: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481638"/>
              </p:ext>
            </p:extLst>
          </p:nvPr>
        </p:nvGraphicFramePr>
        <p:xfrm>
          <a:off x="410309" y="2766647"/>
          <a:ext cx="9079195" cy="389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>
          <a:xfrm>
            <a:off x="0" y="1855647"/>
            <a:ext cx="9906000" cy="1496740"/>
          </a:xfrm>
        </p:spPr>
        <p:txBody>
          <a:bodyPr anchor="b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TABLERO DE SITUACIÓN</a:t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altLang="es-AR" sz="1800" dirty="0">
                <a:solidFill>
                  <a:srgbClr val="595959"/>
                </a:solidFill>
              </a:rPr>
              <a:t>EXPECTATIVAS ECONÓMICAS </a:t>
            </a:r>
            <a:r>
              <a:rPr lang="es-ES" altLang="es-AR" sz="1800" b="1" dirty="0">
                <a:solidFill>
                  <a:srgbClr val="595959"/>
                </a:solidFill>
              </a:rPr>
              <a:t>NEGATIVAS</a:t>
            </a:r>
            <a:r>
              <a:rPr lang="es-ES" altLang="es-AR" sz="1800" dirty="0">
                <a:solidFill>
                  <a:srgbClr val="595959"/>
                </a:solidFill>
              </a:rPr>
              <a:t> PARA DENTRO DE 1 AÑO</a:t>
            </a:r>
            <a:br>
              <a:rPr lang="es-ES" altLang="es-AR" sz="1800" dirty="0">
                <a:solidFill>
                  <a:srgbClr val="595959"/>
                </a:solidFill>
              </a:rPr>
            </a:br>
            <a:r>
              <a:rPr lang="es-ES" altLang="es-AR" sz="1800" dirty="0">
                <a:solidFill>
                  <a:srgbClr val="595959"/>
                </a:solidFill>
              </a:rPr>
              <a:t>TENDENCIA </a:t>
            </a:r>
            <a:r>
              <a:rPr lang="es-ES" altLang="es-AR" sz="1800" dirty="0" smtClean="0">
                <a:solidFill>
                  <a:srgbClr val="595959"/>
                </a:solidFill>
              </a:rPr>
              <a:t>ENERO14-OCTUBRE 15</a:t>
            </a:r>
            <a:r>
              <a:rPr lang="es-ES" altLang="es-AR" sz="2000" dirty="0">
                <a:solidFill>
                  <a:srgbClr val="595959"/>
                </a:solidFill>
              </a:rPr>
              <a:t/>
            </a:r>
            <a:br>
              <a:rPr lang="es-ES" altLang="es-AR" sz="2000" dirty="0">
                <a:solidFill>
                  <a:srgbClr val="595959"/>
                </a:solidFill>
              </a:rPr>
            </a:br>
            <a:r>
              <a:rPr lang="es-ES" altLang="es-AR" sz="2000" dirty="0">
                <a:solidFill>
                  <a:srgbClr val="595959"/>
                </a:solidFill>
              </a:rPr>
              <a:t/>
            </a:r>
            <a:br>
              <a:rPr lang="es-ES" altLang="es-AR" sz="2000" dirty="0">
                <a:solidFill>
                  <a:srgbClr val="595959"/>
                </a:solidFill>
              </a:rPr>
            </a:b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666725"/>
              </p:ext>
            </p:extLst>
          </p:nvPr>
        </p:nvGraphicFramePr>
        <p:xfrm>
          <a:off x="579965" y="2508739"/>
          <a:ext cx="8909539" cy="390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Octubre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08117" y="4015970"/>
            <a:ext cx="286676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ECONOMÍA</a:t>
            </a: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2351095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33194</TotalTime>
  <Words>1594</Words>
  <Application>Microsoft Office PowerPoint</Application>
  <PresentationFormat>A4 (210 x 297 mm)</PresentationFormat>
  <Paragraphs>860</Paragraphs>
  <Slides>59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4" baseType="lpstr">
      <vt:lpstr>MS PGothic</vt:lpstr>
      <vt:lpstr>Arial</vt:lpstr>
      <vt:lpstr>Arial</vt:lpstr>
      <vt:lpstr>Calibri</vt:lpstr>
      <vt:lpstr>Tema de Office</vt:lpstr>
      <vt:lpstr>Presentación de PowerPoint</vt:lpstr>
      <vt:lpstr> PRESENTACIÓN    </vt:lpstr>
      <vt:lpstr> FICHA TÉCNICA DE LA ENCUESTA   </vt:lpstr>
      <vt:lpstr>TEMAS RELEVANTES DE OCTUBRE 2015</vt:lpstr>
      <vt:lpstr>Presentación de PowerPoint</vt:lpstr>
      <vt:lpstr>TABLERO DE SITUACIÓN   PRINCIPALES PROBLEMAS  </vt:lpstr>
      <vt:lpstr>TABLERO DE SITUACIÓN  PRINCIPALES PROBLEMAS TENDENCIA ENERO 14 – OCTUBRE 15  </vt:lpstr>
      <vt:lpstr>TABLERO DE SITUACIÓN   EXPECTATIVAS ECONÓMICAS NEGATIVAS PARA DENTRO DE 1 AÑO TENDENCIA ENERO14-OCTUBRE 15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MACRI BEFORE &amp; AFTER</vt:lpstr>
      <vt:lpstr>SCIOLI BEFORE &amp; AFTER</vt:lpstr>
      <vt:lpstr>MASSA BEFORE &amp; AFTER</vt:lpstr>
      <vt:lpstr>SCIOLI, MACRI Y MASSA AFTER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PILOTO- 35 CASOS PRINCIPALES RESULTADOS</dc:title>
  <dc:creator>Roberto</dc:creator>
  <cp:lastModifiedBy>Victoria</cp:lastModifiedBy>
  <cp:revision>1898</cp:revision>
  <cp:lastPrinted>2015-08-27T14:25:08Z</cp:lastPrinted>
  <dcterms:created xsi:type="dcterms:W3CDTF">2013-12-17T14:56:31Z</dcterms:created>
  <dcterms:modified xsi:type="dcterms:W3CDTF">2015-11-13T20:55:34Z</dcterms:modified>
</cp:coreProperties>
</file>